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41" r:id="rId3"/>
    <p:sldId id="337" r:id="rId4"/>
    <p:sldId id="291" r:id="rId5"/>
    <p:sldId id="340" r:id="rId6"/>
    <p:sldId id="339" r:id="rId7"/>
    <p:sldId id="338" r:id="rId8"/>
    <p:sldId id="336" r:id="rId9"/>
    <p:sldId id="335" r:id="rId10"/>
    <p:sldId id="334" r:id="rId11"/>
    <p:sldId id="333" r:id="rId12"/>
    <p:sldId id="342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8200"/>
    <a:srgbClr val="BA0066"/>
    <a:srgbClr val="66008F"/>
    <a:srgbClr val="000082"/>
    <a:srgbClr val="000000"/>
    <a:srgbClr val="E182FF"/>
    <a:srgbClr val="E1ECF1"/>
    <a:srgbClr val="EB8CFE"/>
    <a:srgbClr val="8F7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2" autoAdjust="0"/>
    <p:restoredTop sz="83871" autoAdjust="0"/>
  </p:normalViewPr>
  <p:slideViewPr>
    <p:cSldViewPr>
      <p:cViewPr varScale="1">
        <p:scale>
          <a:sx n="94" d="100"/>
          <a:sy n="94" d="100"/>
        </p:scale>
        <p:origin x="-20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500282"/>
            <a:ext cx="7519982" cy="4357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0700" dirty="0" err="1" smtClean="0">
                <a:latin typeface="Times New Roman" pitchFamily="18" charset="0"/>
                <a:cs typeface="Times New Roman" pitchFamily="18" charset="0"/>
              </a:rPr>
              <a:t>Хуш</a:t>
            </a:r>
            <a:r>
              <a:rPr lang="ru-RU" sz="10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700" dirty="0" err="1" smtClean="0">
                <a:latin typeface="Times New Roman" pitchFamily="18" charset="0"/>
                <a:cs typeface="Times New Roman" pitchFamily="18" charset="0"/>
              </a:rPr>
              <a:t>омадед</a:t>
            </a:r>
            <a:r>
              <a:rPr lang="ru-RU" sz="10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ба </a:t>
            </a:r>
            <a:r>
              <a:rPr lang="ru-RU" sz="6700" dirty="0" err="1" smtClean="0">
                <a:latin typeface="Times New Roman" pitchFamily="18" charset="0"/>
                <a:cs typeface="Times New Roman" pitchFamily="18" charset="0"/>
              </a:rPr>
              <a:t>Китобхонаи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6700" dirty="0" smtClean="0">
                <a:latin typeface="Times New Roman" pitchFamily="18" charset="0"/>
                <a:cs typeface="Times New Roman" pitchFamily="18" charset="0"/>
              </a:rPr>
              <a:t>ДДОТ</a:t>
            </a:r>
            <a:br>
              <a:rPr lang="tg-Cyrl-TJ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g-Cyrl-TJ" sz="6700" dirty="0" smtClean="0">
                <a:latin typeface="Times New Roman" pitchFamily="18" charset="0"/>
                <a:cs typeface="Times New Roman" pitchFamily="18" charset="0"/>
              </a:rPr>
              <a:t> ба номи  С.Айнӣ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Lib.tgpu.tj</a:t>
            </a:r>
            <a:b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Library/ </a:t>
            </a:r>
            <a:endParaRPr lang="ru-RU" sz="67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4018" y="1484784"/>
            <a:ext cx="3860470" cy="814214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 Tj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effectLst/>
                <a:latin typeface="Times New Roman Tj"/>
                <a:ea typeface="Times New Roman"/>
                <a:cs typeface="Times New Roman"/>
              </a:rPr>
            </a:br>
            <a:r>
              <a:rPr lang="ru-RU" sz="2200" b="1" dirty="0" err="1" smtClean="0">
                <a:effectLst/>
              </a:rPr>
              <a:t>Л.Л.Касаткин</a:t>
            </a:r>
            <a:r>
              <a:rPr lang="ru-RU" sz="2200" b="1" dirty="0">
                <a:effectLst/>
              </a:rPr>
              <a:t>., </a:t>
            </a:r>
            <a:r>
              <a:rPr lang="ru-RU" sz="2200" b="1" dirty="0" err="1">
                <a:effectLst/>
              </a:rPr>
              <a:t>Е.В.Клобуков</a:t>
            </a:r>
            <a:r>
              <a:rPr lang="ru-RU" sz="2200" b="1" dirty="0">
                <a:effectLst/>
              </a:rPr>
              <a:t>., </a:t>
            </a:r>
            <a:r>
              <a:rPr lang="ru-RU" sz="2200" b="1" dirty="0" err="1">
                <a:effectLst/>
              </a:rPr>
              <a:t>П.А.Лекант</a:t>
            </a:r>
            <a:r>
              <a:rPr lang="ru-RU" sz="20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Times New Roman"/>
                <a:cs typeface="Times New Roman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420888"/>
            <a:ext cx="3785624" cy="4176464"/>
          </a:xfrm>
          <a:solidFill>
            <a:srgbClr val="3399FF">
              <a:alpha val="10196"/>
            </a:srgbClr>
          </a:solidFill>
        </p:spPr>
        <p:txBody>
          <a:bodyPr>
            <a:normAutofit lnSpcReduction="10000"/>
          </a:bodyPr>
          <a:lstStyle/>
          <a:p>
            <a:pPr marL="82296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2381250" algn="l"/>
              </a:tabLst>
            </a:pPr>
            <a:r>
              <a:rPr lang="ru-RU" sz="1600" dirty="0">
                <a:latin typeface="Times New Roman Tj"/>
                <a:ea typeface="Times New Roman"/>
                <a:cs typeface="Times New Roman"/>
              </a:rPr>
              <a:t>Словарь – справочник содержит описание языковых явлений, сопровождающихся примерами –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иллюстрациями.В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построении справочника сочетаются принцип алфавитного расположение статей и раздельное изложение сведений по лексикологии, фонетике и орфографии,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морфемике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 и словообразованию, морфологии, синтаксису. Книга рекомендуется учителям- </a:t>
            </a:r>
            <a:r>
              <a:rPr lang="ru-RU" sz="1600" dirty="0" err="1">
                <a:latin typeface="Times New Roman Tj"/>
                <a:ea typeface="Times New Roman"/>
                <a:cs typeface="Times New Roman"/>
              </a:rPr>
              <a:t>словестникам</a:t>
            </a:r>
            <a:r>
              <a:rPr lang="ru-RU" sz="1600" dirty="0">
                <a:latin typeface="Times New Roman Tj"/>
                <a:ea typeface="Times New Roman"/>
                <a:cs typeface="Times New Roman"/>
              </a:rPr>
              <a:t>, студентам филологических факультетов и всем, тем, кто интересуется русским языком.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pic>
        <p:nvPicPr>
          <p:cNvPr id="8194" name="Picture 2" descr="E:\Факултети_забони_руси\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3"/>
            <a:ext cx="3168352" cy="49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556792"/>
            <a:ext cx="3713616" cy="576064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04864"/>
            <a:ext cx="3713616" cy="4392488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479715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Arial Narrow" pitchFamily="34" charset="0"/>
              </a:rPr>
              <a:t>	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454810"/>
            <a:ext cx="3713616" cy="64807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/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04864"/>
            <a:ext cx="3713616" cy="4392488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1800" dirty="0"/>
          </a:p>
        </p:txBody>
      </p:sp>
      <p:pic>
        <p:nvPicPr>
          <p:cNvPr id="5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0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428736"/>
            <a:ext cx="8143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Раҳмат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диққататон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ctr"/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Дарҳои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Китобхонаи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ДДОТ ба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С. Айни</a:t>
            </a:r>
          </a:p>
          <a:p>
            <a:pPr algn="ctr"/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ҳамеша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Шумо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кушода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tg-Cyrl-TJ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Қадами мубораки шуморо ба ин даргоҳ хайрамақдам мегӯем!!!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Lib.tgpu.tj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Library/</a:t>
            </a:r>
            <a:endParaRPr lang="ru-RU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tg-Cyrl-TJ" sz="8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Факултет</a:t>
            </a:r>
            <a:r>
              <a:rPr lang="ru-RU" sz="8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</a:p>
          <a:p>
            <a:pPr marL="82296" indent="0" algn="ctr">
              <a:buNone/>
            </a:pPr>
            <a:r>
              <a:rPr lang="ru-RU" sz="8000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Забони</a:t>
            </a:r>
            <a:r>
              <a:rPr lang="ru-RU" sz="8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Русӣ</a:t>
            </a:r>
            <a:r>
              <a:rPr lang="en-US" sz="6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6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65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Lib.tgpu.tj</a:t>
            </a:r>
            <a:endParaRPr lang="ru-RU" sz="2800" b="1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Library/ </a:t>
            </a:r>
            <a:endParaRPr lang="ru-RU" dirty="0"/>
          </a:p>
        </p:txBody>
      </p:sp>
      <p:pic>
        <p:nvPicPr>
          <p:cNvPr id="4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47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484784"/>
            <a:ext cx="3713616" cy="504056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 Tj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effectLst/>
                <a:latin typeface="Times New Roman Tj"/>
                <a:ea typeface="Times New Roman"/>
                <a:cs typeface="Times New Roman"/>
              </a:rPr>
            </a:br>
            <a:r>
              <a:rPr lang="ru-RU" sz="2200" b="1" dirty="0">
                <a:effectLst/>
              </a:rPr>
              <a:t> П. А. </a:t>
            </a:r>
            <a:r>
              <a:rPr lang="ru-RU" sz="2200" b="1" dirty="0" err="1">
                <a:effectLst/>
              </a:rPr>
              <a:t>Лекант</a:t>
            </a:r>
            <a:r>
              <a:rPr lang="ru-RU" sz="2200" b="1" dirty="0">
                <a:effectLst/>
              </a:rPr>
              <a:t>., </a:t>
            </a:r>
            <a:r>
              <a:rPr lang="ru-RU" sz="2200" b="1" dirty="0" err="1">
                <a:effectLst/>
              </a:rPr>
              <a:t>В.В.Леденева</a:t>
            </a:r>
            <a:r>
              <a:rPr lang="ru-RU" sz="2200" b="1" dirty="0" smtClean="0">
                <a:effectLst/>
                <a:latin typeface="Times New Roman Tj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060848"/>
            <a:ext cx="3713616" cy="4680520"/>
          </a:xfrm>
          <a:solidFill>
            <a:srgbClr val="3399FF">
              <a:alpha val="10196"/>
            </a:srgbClr>
          </a:solidFill>
        </p:spPr>
        <p:txBody>
          <a:bodyPr>
            <a:normAutofit fontScale="85000" lnSpcReduction="20000"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2609850" algn="l"/>
              </a:tabLst>
            </a:pPr>
            <a:r>
              <a:rPr lang="ru-RU" sz="1800" dirty="0">
                <a:latin typeface="Times New Roman Tj"/>
                <a:ea typeface="Times New Roman"/>
                <a:cs typeface="Times New Roman"/>
              </a:rPr>
              <a:t>Словарь представляет собой справочное учебное пособие, адресованное школьникам, а так же их родителям с целью поддерживания культурных речевых традиций, которые, безусловно,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закладыавются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в семье. Словарь способствует ориентации в системе  норм литературного произношения, помогает установить  как следует поставить ударение в русских словах и в их наиболее употребительных грамматических формах, как произносить  иноязычные слова , в том числе новые, заимствованные в конце 20-  начале 21 века, рекомендует предпочтительное произношение  звукосочетаний или отдельных звуков.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895475" algn="l"/>
              </a:tabLst>
            </a:pP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pic>
        <p:nvPicPr>
          <p:cNvPr id="5" name="Picture 2" descr="E:\Факултети_забони_руси\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64" y="1556792"/>
            <a:ext cx="32634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6880" y="1556792"/>
            <a:ext cx="3744416" cy="576064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381250" algn="l"/>
              </a:tabLst>
            </a:pPr>
            <a:r>
              <a:rPr lang="ru-RU" sz="2000" b="1" dirty="0">
                <a:effectLst/>
              </a:rPr>
              <a:t>М.С </a:t>
            </a:r>
            <a:r>
              <a:rPr lang="ru-RU" sz="2000" b="1" dirty="0" err="1">
                <a:effectLst/>
              </a:rPr>
              <a:t>Имомов</a:t>
            </a:r>
            <a:r>
              <a:rPr lang="ru-RU" sz="2000" b="1" dirty="0">
                <a:effectLst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04864"/>
            <a:ext cx="3713616" cy="4392488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2381250" algn="l"/>
              </a:tabLst>
            </a:pPr>
            <a:r>
              <a:rPr lang="ru-RU" sz="1800" dirty="0">
                <a:latin typeface="Times New Roman Tj"/>
                <a:ea typeface="Times New Roman"/>
                <a:cs typeface="Times New Roman"/>
              </a:rPr>
              <a:t>Энциклопедия издаётся в честь 15-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летия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Независимости Республике Таджикистан, 2.700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летия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города Куляба, Года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арейской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цивилизации 10-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летия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российско- таджикского (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словянского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) университета.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501317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Narrow" pitchFamily="34" charset="0"/>
              </a:rPr>
              <a:t>	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E:\Факултети_забони_руси\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3392097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628800"/>
            <a:ext cx="3744416" cy="512767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  <a:tabLst>
                <a:tab pos="2381250" algn="l"/>
              </a:tabLst>
            </a:pPr>
            <a:r>
              <a:rPr lang="ru-RU" sz="2000" b="1" dirty="0">
                <a:effectLst/>
              </a:rPr>
              <a:t>Карим </a:t>
            </a:r>
            <a:r>
              <a:rPr lang="ru-RU" sz="2000" b="1" dirty="0" err="1">
                <a:effectLst/>
              </a:rPr>
              <a:t>Ҳайдар</a:t>
            </a:r>
            <a:r>
              <a:rPr lang="ru-RU" sz="2000" b="1" dirty="0">
                <a:effectLst/>
              </a:rPr>
              <a:t>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3976" y="2276872"/>
            <a:ext cx="3713616" cy="4320480"/>
          </a:xfrm>
          <a:solidFill>
            <a:srgbClr val="3399FF">
              <a:alpha val="10196"/>
            </a:srgbClr>
          </a:solidFill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1800" dirty="0"/>
              <a:t>В новый сборник стихов русскоязычного поэта Карим Хайдара входят поэтические произведения , написанные автором за годы государственной независимости </a:t>
            </a:r>
            <a:r>
              <a:rPr lang="ru-RU" sz="1800" dirty="0" err="1"/>
              <a:t>Таджикистана.В</a:t>
            </a:r>
            <a:r>
              <a:rPr lang="ru-RU" sz="1800" dirty="0"/>
              <a:t>  книгу </a:t>
            </a:r>
            <a:r>
              <a:rPr lang="ru-RU" sz="1800" dirty="0" err="1"/>
              <a:t>вошлидрама</a:t>
            </a:r>
            <a:r>
              <a:rPr lang="ru-RU" sz="1800" dirty="0"/>
              <a:t> в стихах «Любовь огнепоклонника» , поэмы «Покаяние», «Голоса предков », патриотическая, любовная, философская лирика, а также стихи , затрагивающее актуальные проблемы, которые волнуют не только жителей Таджикистана, но  и всё мировое сообщество.</a:t>
            </a:r>
          </a:p>
          <a:p>
            <a:pPr marL="82296" indent="0">
              <a:buNone/>
            </a:pP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54938"/>
            <a:ext cx="8143900" cy="1390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501317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Arial Narrow" pitchFamily="34" charset="0"/>
              </a:rPr>
              <a:t>	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556792"/>
            <a:ext cx="269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5" name="Picture 2" descr="E:\Факултети_забони_руси\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352057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628800"/>
            <a:ext cx="3753664" cy="648072"/>
          </a:xfrm>
          <a:solidFill>
            <a:srgbClr val="3399FF">
              <a:alpha val="10196"/>
            </a:srgbClr>
          </a:solidFill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 Tj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effectLst/>
                <a:latin typeface="Times New Roman Tj"/>
                <a:ea typeface="Times New Roman"/>
                <a:cs typeface="Times New Roman"/>
              </a:rPr>
            </a:br>
            <a:r>
              <a:rPr lang="ru-RU" sz="2000" b="1" dirty="0" err="1">
                <a:effectLst/>
              </a:rPr>
              <a:t>Раджабов</a:t>
            </a:r>
            <a:r>
              <a:rPr lang="ru-RU" sz="2000" b="1" dirty="0">
                <a:effectLst/>
              </a:rPr>
              <a:t> М.Г.	</a:t>
            </a:r>
            <a:r>
              <a:rPr lang="ru-RU" sz="20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Times New Roman"/>
                <a:cs typeface="Times New Roman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348880"/>
            <a:ext cx="3785624" cy="4321495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581150" algn="l"/>
                <a:tab pos="2381250" algn="l"/>
              </a:tabLst>
            </a:pPr>
            <a:r>
              <a:rPr lang="ru-RU" sz="1800" dirty="0">
                <a:latin typeface="Times New Roman Tj"/>
                <a:ea typeface="Times New Roman"/>
                <a:cs typeface="Times New Roman"/>
              </a:rPr>
              <a:t>Ислам в русской </a:t>
            </a:r>
            <a:r>
              <a:rPr lang="ru-RU" sz="1800" dirty="0" smtClean="0">
                <a:latin typeface="Times New Roman Tj"/>
                <a:ea typeface="Times New Roman"/>
                <a:cs typeface="Times New Roman"/>
              </a:rPr>
              <a:t>литературе-является 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сборником статей русских авторов . который рассчитан на литературоведов , философов, преподавателей  и студентов гуманитарных факультетов  вузов Республике Таджикистан.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390650"/>
          </a:xfrm>
          <a:prstGeom prst="rect">
            <a:avLst/>
          </a:prstGeom>
          <a:noFill/>
        </p:spPr>
      </p:pic>
      <p:pic>
        <p:nvPicPr>
          <p:cNvPr id="4" name="Picture 2" descr="E:\Факултети_забони_руси\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3428777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0872" y="1578778"/>
            <a:ext cx="3713616" cy="720080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err="1">
                <a:effectLst/>
              </a:rPr>
              <a:t>Б.Камолиддинов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420888"/>
            <a:ext cx="3713616" cy="4176464"/>
          </a:xfrm>
          <a:solidFill>
            <a:srgbClr val="3399FF">
              <a:alpha val="10196"/>
            </a:srgbClr>
          </a:solidFill>
        </p:spPr>
        <p:txBody>
          <a:bodyPr>
            <a:normAutofit lnSpcReduction="10000"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1752600" algn="l"/>
                <a:tab pos="2381250" algn="l"/>
              </a:tabLst>
            </a:pPr>
            <a:r>
              <a:rPr lang="ru-RU" sz="1800" dirty="0">
                <a:latin typeface="Times New Roman Tj"/>
                <a:ea typeface="Times New Roman"/>
                <a:cs typeface="Times New Roman"/>
              </a:rPr>
              <a:t>Научная монография посвящена к актуальной проблеме  современной лингвистики- грамматической синонимии в современном таджикском литературном языке ( синонимия , субстантивных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словосочетанийи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простых предложений). В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книгетособое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внимание уделяется теоритическим вопросам синтаксической синонимии.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389" y="-21354"/>
            <a:ext cx="8143900" cy="1390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501317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Arial Narrow" pitchFamily="34" charset="0"/>
              </a:rPr>
              <a:t>	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556792"/>
            <a:ext cx="8100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6" name="Picture 2" descr="E:\Факултети_забони_руси\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96" y="1628800"/>
            <a:ext cx="344061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556792"/>
            <a:ext cx="3713616" cy="576064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 err="1">
                <a:effectLst/>
              </a:rPr>
              <a:t>А.А.Нозимов</a:t>
            </a:r>
            <a:r>
              <a:rPr lang="ru-RU" sz="2000" b="1" dirty="0">
                <a:effectLst/>
              </a:rPr>
              <a:t>., М.И., </a:t>
            </a:r>
            <a:r>
              <a:rPr lang="ru-RU" sz="2000" b="1" dirty="0" err="1">
                <a:effectLst/>
              </a:rPr>
              <a:t>Газиева</a:t>
            </a:r>
            <a:r>
              <a:rPr lang="ru-RU" sz="2000" b="1" dirty="0">
                <a:effectLst/>
              </a:rPr>
              <a:t> ., М., </a:t>
            </a:r>
            <a:r>
              <a:rPr lang="ru-RU" sz="2000" b="1" dirty="0" err="1">
                <a:effectLst/>
              </a:rPr>
              <a:t>К.Мадиева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04864"/>
            <a:ext cx="3713616" cy="4428492"/>
          </a:xfrm>
          <a:solidFill>
            <a:srgbClr val="3399FF">
              <a:alpha val="10196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504825" algn="l"/>
                <a:tab pos="2381250" algn="l"/>
              </a:tabLst>
            </a:pPr>
            <a:r>
              <a:rPr lang="ru-RU" sz="1400" dirty="0" smtClean="0">
                <a:latin typeface="Times New Roman Tj"/>
                <a:ea typeface="Times New Roman"/>
                <a:cs typeface="Times New Roman"/>
              </a:rPr>
              <a:t>Практический </a:t>
            </a:r>
            <a:r>
              <a:rPr lang="ru-RU" sz="1400" dirty="0">
                <a:latin typeface="Times New Roman Tj"/>
                <a:ea typeface="Times New Roman"/>
                <a:cs typeface="Times New Roman"/>
              </a:rPr>
              <a:t>курс русского языка учебник для студентов факультетов русского языка и литературы высших учебных заведений  Республике Таджикистан. Содержание и структура учебного пособия направлены на углубления и расширения практических знаний по русскому </a:t>
            </a:r>
            <a:r>
              <a:rPr lang="ru-RU" sz="1400" dirty="0" err="1">
                <a:latin typeface="Times New Roman Tj"/>
                <a:ea typeface="Times New Roman"/>
                <a:cs typeface="Times New Roman"/>
              </a:rPr>
              <a:t>языку.Учебник</a:t>
            </a:r>
            <a:r>
              <a:rPr lang="ru-RU" sz="1400" dirty="0">
                <a:latin typeface="Times New Roman Tj"/>
                <a:ea typeface="Times New Roman"/>
                <a:cs typeface="Times New Roman"/>
              </a:rPr>
              <a:t> может быть использован преподавателями русского языка, аспирантами и студентами вузов Республике Таджикистан.</a:t>
            </a:r>
            <a:endParaRPr lang="ru-RU" sz="1100" dirty="0">
              <a:latin typeface="Calibri"/>
              <a:ea typeface="Times New Roman"/>
              <a:cs typeface="Times New Roman"/>
            </a:endParaRPr>
          </a:p>
          <a:p>
            <a:pPr marL="82296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2381250" algn="l"/>
              </a:tabLst>
            </a:pP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559" y="-12309"/>
            <a:ext cx="8143900" cy="1390650"/>
          </a:xfrm>
          <a:prstGeom prst="rect">
            <a:avLst/>
          </a:prstGeom>
          <a:noFill/>
        </p:spPr>
      </p:pic>
      <p:pic>
        <p:nvPicPr>
          <p:cNvPr id="6146" name="Picture 2" descr="E:\Факултети_забони_руси\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335863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628800"/>
            <a:ext cx="3713616" cy="440759"/>
          </a:xfrm>
          <a:solidFill>
            <a:srgbClr val="3399FF">
              <a:alpha val="10196"/>
            </a:srgb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effectLst/>
              </a:rPr>
              <a:t/>
            </a:r>
            <a:br>
              <a:rPr lang="ru-RU" sz="2200" b="1" dirty="0" smtClean="0">
                <a:effectLst/>
              </a:rPr>
            </a:br>
            <a:r>
              <a:rPr lang="ru-RU" sz="2200" b="1" dirty="0" err="1" smtClean="0">
                <a:effectLst/>
              </a:rPr>
              <a:t>М.К.Камолов</a:t>
            </a:r>
            <a:r>
              <a:rPr lang="ru-RU" sz="2000" b="1" dirty="0" smtClean="0">
                <a:effectLst/>
                <a:latin typeface="Times New Roman Tj"/>
                <a:ea typeface="Times New Roman"/>
                <a:cs typeface="Times New Roman"/>
              </a:rPr>
              <a:t/>
            </a:r>
            <a:br>
              <a:rPr lang="ru-RU" sz="2000" b="1" dirty="0" smtClean="0">
                <a:effectLst/>
                <a:latin typeface="Times New Roman Tj"/>
                <a:ea typeface="Times New Roman"/>
                <a:cs typeface="Times New Roman"/>
              </a:rPr>
            </a:br>
            <a:r>
              <a:rPr lang="ru-RU" sz="16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Times New Roman"/>
                <a:cs typeface="Times New Roman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04864"/>
            <a:ext cx="3713616" cy="4365105"/>
          </a:xfrm>
          <a:solidFill>
            <a:srgbClr val="3399FF">
              <a:alpha val="9804"/>
            </a:srgbClr>
          </a:solidFill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  <a:tabLst>
                <a:tab pos="409575" algn="l"/>
                <a:tab pos="2381250" algn="l"/>
              </a:tabLst>
            </a:pPr>
            <a:r>
              <a:rPr lang="ru-RU" sz="1800" dirty="0">
                <a:latin typeface="Times New Roman Tj"/>
                <a:ea typeface="Times New Roman"/>
                <a:cs typeface="Times New Roman"/>
              </a:rPr>
              <a:t>	Книга   является теоретико- </a:t>
            </a:r>
            <a:r>
              <a:rPr lang="ru-RU" sz="1800" dirty="0" err="1">
                <a:latin typeface="Times New Roman Tj"/>
                <a:ea typeface="Times New Roman"/>
                <a:cs typeface="Times New Roman"/>
              </a:rPr>
              <a:t>практичеким</a:t>
            </a:r>
            <a:r>
              <a:rPr lang="ru-RU" sz="1800" dirty="0">
                <a:latin typeface="Times New Roman Tj"/>
                <a:ea typeface="Times New Roman"/>
                <a:cs typeface="Times New Roman"/>
              </a:rPr>
              <a:t> пособием для учителей русского языка таджикских школ. В ней учитель найдёт систематическое изложение основных вопросов планирования, организации и проведения внеклассной работы в тесной взаимосвязи с учебным материалом уроков. 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82296" indent="0">
              <a:buNone/>
            </a:pPr>
            <a:endParaRPr lang="ru-RU" sz="1800" dirty="0"/>
          </a:p>
        </p:txBody>
      </p:sp>
      <p:pic>
        <p:nvPicPr>
          <p:cNvPr id="1026" name="Picture 2" descr="C:\Users\DDOT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493" y="-5783"/>
            <a:ext cx="8143900" cy="13906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1484784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7170" name="Picture 2" descr="E:\Факултети_забони_руси\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628800"/>
            <a:ext cx="3384376" cy="489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1699</TotalTime>
  <Words>385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        Хуш омадед  ба Китобхонаи  ДДОТ  ба номи  С.Айнӣ  Lib.tgpu.tj Library/ </vt:lpstr>
      <vt:lpstr>Презентация PowerPoint</vt:lpstr>
      <vt:lpstr>  П. А. Лекант., В.В.Леденева  </vt:lpstr>
      <vt:lpstr>М.С Имомов </vt:lpstr>
      <vt:lpstr>Карим Ҳайдар </vt:lpstr>
      <vt:lpstr> Раджабов М.Г.  </vt:lpstr>
      <vt:lpstr>Б.Камолиддинов</vt:lpstr>
      <vt:lpstr>А.А.Нозимов., М.И., Газиева ., М., К.Мадиева</vt:lpstr>
      <vt:lpstr> М.К.Камолов  </vt:lpstr>
      <vt:lpstr> Л.Л.Касаткин., Е.В.Клобуков., П.А.Лекант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DDOT</dc:creator>
  <cp:lastModifiedBy>User</cp:lastModifiedBy>
  <cp:revision>81</cp:revision>
  <dcterms:created xsi:type="dcterms:W3CDTF">2015-11-24T08:54:36Z</dcterms:created>
  <dcterms:modified xsi:type="dcterms:W3CDTF">2016-12-03T05:13:38Z</dcterms:modified>
</cp:coreProperties>
</file>