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sldIdLst>
    <p:sldId id="256" r:id="rId2"/>
    <p:sldId id="341" r:id="rId3"/>
    <p:sldId id="342" r:id="rId4"/>
    <p:sldId id="343" r:id="rId5"/>
    <p:sldId id="349" r:id="rId6"/>
    <p:sldId id="344" r:id="rId7"/>
    <p:sldId id="348" r:id="rId8"/>
    <p:sldId id="345" r:id="rId9"/>
    <p:sldId id="346" r:id="rId10"/>
    <p:sldId id="347" r:id="rId11"/>
    <p:sldId id="291" r:id="rId12"/>
    <p:sldId id="340" r:id="rId13"/>
    <p:sldId id="339" r:id="rId14"/>
    <p:sldId id="338" r:id="rId15"/>
    <p:sldId id="350" r:id="rId16"/>
    <p:sldId id="337" r:id="rId17"/>
    <p:sldId id="336" r:id="rId18"/>
    <p:sldId id="335" r:id="rId19"/>
    <p:sldId id="334" r:id="rId20"/>
    <p:sldId id="333" r:id="rId21"/>
    <p:sldId id="280" r:id="rId2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8200"/>
    <a:srgbClr val="BA0066"/>
    <a:srgbClr val="66008F"/>
    <a:srgbClr val="000082"/>
    <a:srgbClr val="000000"/>
    <a:srgbClr val="E182FF"/>
    <a:srgbClr val="E1ECF1"/>
    <a:srgbClr val="EB8CFE"/>
    <a:srgbClr val="8F71FD"/>
    <a:srgbClr val="3399F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vertBarState="maximized">
    <p:restoredLeft sz="15582" autoAdjust="0"/>
    <p:restoredTop sz="83871" autoAdjust="0"/>
  </p:normalViewPr>
  <p:slideViewPr>
    <p:cSldViewPr>
      <p:cViewPr varScale="1">
        <p:scale>
          <a:sx n="90" d="100"/>
          <a:sy n="90" d="100"/>
        </p:scale>
        <p:origin x="-324"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14" name="Заголовок 13"/>
          <p:cNvSpPr>
            <a:spLocks noGrp="1"/>
          </p:cNvSpPr>
          <p:nvPr>
            <p:ph type="ctrTitle"/>
          </p:nvPr>
        </p:nvSpPr>
        <p:spPr>
          <a:xfrm>
            <a:off x="1432560" y="359898"/>
            <a:ext cx="7406640" cy="1472184"/>
          </a:xfrm>
        </p:spPr>
        <p:txBody>
          <a:bodyPr anchor="b"/>
          <a:lstStyle>
            <a:lvl1pPr algn="l">
              <a:defRPr/>
            </a:lvl1pPr>
            <a:extLst/>
          </a:lstStyle>
          <a:p>
            <a:r>
              <a:rPr kumimoji="0" lang="ru-RU" smtClean="0"/>
              <a:t>Образец заголовка</a:t>
            </a:r>
            <a:endParaRPr kumimoji="0" lang="en-US"/>
          </a:p>
        </p:txBody>
      </p:sp>
      <p:sp>
        <p:nvSpPr>
          <p:cNvPr id="22" name="Подзаголовок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7" name="Дата 6"/>
          <p:cNvSpPr>
            <a:spLocks noGrp="1"/>
          </p:cNvSpPr>
          <p:nvPr>
            <p:ph type="dt" sz="half" idx="10"/>
          </p:nvPr>
        </p:nvSpPr>
        <p:spPr/>
        <p:txBody>
          <a:bodyPr/>
          <a:lstStyle>
            <a:extLst/>
          </a:lstStyle>
          <a:p>
            <a:fld id="{5B106E36-FD25-4E2D-B0AA-010F637433A0}" type="datetimeFigureOut">
              <a:rPr lang="ru-RU" smtClean="0"/>
              <a:pPr/>
              <a:t>05.09.2017</a:t>
            </a:fld>
            <a:endParaRPr lang="ru-RU"/>
          </a:p>
        </p:txBody>
      </p:sp>
      <p:sp>
        <p:nvSpPr>
          <p:cNvPr id="20" name="Нижний колонтитул 19"/>
          <p:cNvSpPr>
            <a:spLocks noGrp="1"/>
          </p:cNvSpPr>
          <p:nvPr>
            <p:ph type="ftr" sz="quarter" idx="11"/>
          </p:nvPr>
        </p:nvSpPr>
        <p:spPr/>
        <p:txBody>
          <a:bodyPr/>
          <a:lstStyle>
            <a:extLst/>
          </a:lstStyle>
          <a:p>
            <a:endParaRPr lang="ru-RU"/>
          </a:p>
        </p:txBody>
      </p:sp>
      <p:sp>
        <p:nvSpPr>
          <p:cNvPr id="10" name="Номер слайда 9"/>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8" name="Овал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Овал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05.09.2017</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274639"/>
            <a:ext cx="1828800" cy="5851525"/>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1143000" y="274640"/>
            <a:ext cx="55626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05.09.2017</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05.09.2017</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Прямоугольник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5B106E36-FD25-4E2D-B0AA-010F637433A0}" type="datetimeFigureOut">
              <a:rPr lang="ru-RU" smtClean="0"/>
              <a:pPr/>
              <a:t>05.09.2017</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10" name="Прямоугольник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Овал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Овал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5B106E36-FD25-4E2D-B0AA-010F637433A0}" type="datetimeFigureOut">
              <a:rPr lang="ru-RU" smtClean="0"/>
              <a:pPr/>
              <a:t>05.09.2017</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5B106E36-FD25-4E2D-B0AA-010F637433A0}" type="datetimeFigureOut">
              <a:rPr lang="ru-RU" smtClean="0"/>
              <a:pPr/>
              <a:t>05.09.2017</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nchor="ct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5B106E36-FD25-4E2D-B0AA-010F637433A0}" type="datetimeFigureOut">
              <a:rPr lang="ru-RU" smtClean="0"/>
              <a:pPr/>
              <a:t>05.09.2017</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Прямоугольник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Дата 1"/>
          <p:cNvSpPr>
            <a:spLocks noGrp="1"/>
          </p:cNvSpPr>
          <p:nvPr>
            <p:ph type="dt" sz="half" idx="10"/>
          </p:nvPr>
        </p:nvSpPr>
        <p:spPr/>
        <p:txBody>
          <a:bodyPr/>
          <a:lstStyle>
            <a:extLst/>
          </a:lstStyle>
          <a:p>
            <a:fld id="{5B106E36-FD25-4E2D-B0AA-010F637433A0}" type="datetimeFigureOut">
              <a:rPr lang="ru-RU" smtClean="0"/>
              <a:pPr/>
              <a:t>05.09.2017</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6" name="Прямоугольник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5B106E36-FD25-4E2D-B0AA-010F637433A0}" type="datetimeFigureOut">
              <a:rPr lang="ru-RU" smtClean="0"/>
              <a:pPr/>
              <a:t>05.09.2017</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extLst/>
          </a:lstStyle>
          <a:p>
            <a:fld id="{5B106E36-FD25-4E2D-B0AA-010F637433A0}" type="datetimeFigureOut">
              <a:rPr lang="ru-RU" smtClean="0"/>
              <a:pPr/>
              <a:t>05.09.2017</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8" name="Прямоугольник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Рисунок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ru-RU" smtClean="0"/>
              <a:t>Вставка рисунка</a:t>
            </a:r>
            <a:endParaRPr kumimoji="0" lang="en-US" dirty="0"/>
          </a:p>
        </p:txBody>
      </p:sp>
      <p:sp>
        <p:nvSpPr>
          <p:cNvPr id="9" name="Блок-схема: процесс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Блок-схема: процесс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Текст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ирог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Овал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Кольцо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Прямоугольник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Заголовок 4"/>
          <p:cNvSpPr>
            <a:spLocks noGrp="1"/>
          </p:cNvSpPr>
          <p:nvPr>
            <p:ph type="title"/>
          </p:nvPr>
        </p:nvSpPr>
        <p:spPr>
          <a:xfrm>
            <a:off x="1435608" y="274638"/>
            <a:ext cx="7498080" cy="1143000"/>
          </a:xfrm>
          <a:prstGeom prst="rect">
            <a:avLst/>
          </a:prstGeom>
        </p:spPr>
        <p:txBody>
          <a:bodyPr anchor="ctr">
            <a:normAutofit/>
          </a:bodyPr>
          <a:lstStyle>
            <a:extLst/>
          </a:lstStyle>
          <a:p>
            <a:r>
              <a:rPr kumimoji="0" lang="ru-RU" smtClean="0"/>
              <a:t>Образец заголовка</a:t>
            </a:r>
            <a:endParaRPr kumimoji="0" lang="en-US"/>
          </a:p>
        </p:txBody>
      </p:sp>
      <p:sp>
        <p:nvSpPr>
          <p:cNvPr id="9" name="Текст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5B106E36-FD25-4E2D-B0AA-010F637433A0}" type="datetimeFigureOut">
              <a:rPr lang="ru-RU" smtClean="0"/>
              <a:pPr/>
              <a:t>05.09.2017</a:t>
            </a:fld>
            <a:endParaRPr lang="ru-RU"/>
          </a:p>
        </p:txBody>
      </p:sp>
      <p:sp>
        <p:nvSpPr>
          <p:cNvPr id="10" name="Нижний колонтитул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ru-RU"/>
          </a:p>
        </p:txBody>
      </p:sp>
      <p:sp>
        <p:nvSpPr>
          <p:cNvPr id="22" name="Номер слайда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725C68B6-61C2-468F-89AB-4B9F7531AA68}" type="slidenum">
              <a:rPr lang="ru-RU" smtClean="0"/>
              <a:pPr/>
              <a:t>‹#›</a:t>
            </a:fld>
            <a:endParaRPr lang="ru-RU"/>
          </a:p>
        </p:txBody>
      </p:sp>
      <p:sp>
        <p:nvSpPr>
          <p:cNvPr id="15" name="Прямоугольник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403648" y="2500282"/>
            <a:ext cx="7519982" cy="4357718"/>
          </a:xfrm>
        </p:spPr>
        <p:txBody>
          <a:bodyPr>
            <a:normAutofit fontScale="90000"/>
          </a:bodyPr>
          <a:lstStyle/>
          <a:p>
            <a:pPr algn="ct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sz="10700" dirty="0" err="1" smtClean="0">
                <a:latin typeface="Times New Roman" pitchFamily="18" charset="0"/>
                <a:cs typeface="Times New Roman" pitchFamily="18" charset="0"/>
              </a:rPr>
              <a:t>Хуш</a:t>
            </a:r>
            <a:r>
              <a:rPr lang="ru-RU" sz="10700" dirty="0" smtClean="0">
                <a:latin typeface="Times New Roman" pitchFamily="18" charset="0"/>
                <a:cs typeface="Times New Roman" pitchFamily="18" charset="0"/>
              </a:rPr>
              <a:t> </a:t>
            </a:r>
            <a:r>
              <a:rPr lang="ru-RU" sz="10700" dirty="0" err="1" smtClean="0">
                <a:latin typeface="Times New Roman" pitchFamily="18" charset="0"/>
                <a:cs typeface="Times New Roman" pitchFamily="18" charset="0"/>
              </a:rPr>
              <a:t>омадед</a:t>
            </a:r>
            <a:r>
              <a:rPr lang="ru-RU" sz="10700" dirty="0" smtClean="0">
                <a:latin typeface="Times New Roman" pitchFamily="18" charset="0"/>
                <a:cs typeface="Times New Roman" pitchFamily="18" charset="0"/>
              </a:rPr>
              <a:t> </a:t>
            </a:r>
            <a:r>
              <a:rPr lang="ru-RU" sz="4900" dirty="0" smtClean="0">
                <a:latin typeface="Times New Roman" pitchFamily="18" charset="0"/>
                <a:cs typeface="Times New Roman" pitchFamily="18" charset="0"/>
              </a:rPr>
              <a:t/>
            </a:r>
            <a:br>
              <a:rPr lang="ru-RU" sz="4900" dirty="0" smtClean="0">
                <a:latin typeface="Times New Roman" pitchFamily="18" charset="0"/>
                <a:cs typeface="Times New Roman" pitchFamily="18" charset="0"/>
              </a:rPr>
            </a:br>
            <a:r>
              <a:rPr lang="ru-RU" sz="6700" dirty="0" smtClean="0">
                <a:latin typeface="Times New Roman" pitchFamily="18" charset="0"/>
                <a:cs typeface="Times New Roman" pitchFamily="18" charset="0"/>
              </a:rPr>
              <a:t>ба </a:t>
            </a:r>
            <a:r>
              <a:rPr lang="ru-RU" sz="6700" dirty="0" err="1" smtClean="0">
                <a:latin typeface="Times New Roman" pitchFamily="18" charset="0"/>
                <a:cs typeface="Times New Roman" pitchFamily="18" charset="0"/>
              </a:rPr>
              <a:t>Китобхонаи</a:t>
            </a:r>
            <a:r>
              <a:rPr lang="ru-RU" sz="6700" dirty="0" smtClean="0">
                <a:latin typeface="Times New Roman" pitchFamily="18" charset="0"/>
                <a:cs typeface="Times New Roman" pitchFamily="18" charset="0"/>
              </a:rPr>
              <a:t/>
            </a:r>
            <a:br>
              <a:rPr lang="ru-RU" sz="6700" dirty="0" smtClean="0">
                <a:latin typeface="Times New Roman" pitchFamily="18" charset="0"/>
                <a:cs typeface="Times New Roman" pitchFamily="18" charset="0"/>
              </a:rPr>
            </a:br>
            <a:r>
              <a:rPr lang="ru-RU" sz="6700" dirty="0" smtClean="0">
                <a:latin typeface="Times New Roman" pitchFamily="18" charset="0"/>
                <a:cs typeface="Times New Roman" pitchFamily="18" charset="0"/>
              </a:rPr>
              <a:t> </a:t>
            </a:r>
            <a:r>
              <a:rPr lang="tg-Cyrl-TJ" sz="6700" dirty="0" smtClean="0">
                <a:latin typeface="Times New Roman" pitchFamily="18" charset="0"/>
                <a:cs typeface="Times New Roman" pitchFamily="18" charset="0"/>
              </a:rPr>
              <a:t>ДДОТ</a:t>
            </a:r>
            <a:br>
              <a:rPr lang="tg-Cyrl-TJ" sz="6700" dirty="0" smtClean="0">
                <a:latin typeface="Times New Roman" pitchFamily="18" charset="0"/>
                <a:cs typeface="Times New Roman" pitchFamily="18" charset="0"/>
              </a:rPr>
            </a:br>
            <a:r>
              <a:rPr lang="tg-Cyrl-TJ" sz="6700" dirty="0" smtClean="0">
                <a:latin typeface="Times New Roman" pitchFamily="18" charset="0"/>
                <a:cs typeface="Times New Roman" pitchFamily="18" charset="0"/>
              </a:rPr>
              <a:t> ба номи  С.Айнӣ</a:t>
            </a:r>
            <a:r>
              <a:rPr lang="ru-RU" sz="6700" dirty="0" smtClean="0"/>
              <a:t/>
            </a:r>
            <a:br>
              <a:rPr lang="ru-RU" sz="6700" dirty="0" smtClean="0"/>
            </a:br>
            <a:r>
              <a:rPr lang="en-US" sz="7200" b="1" dirty="0">
                <a:solidFill>
                  <a:srgbClr val="FF0000"/>
                </a:solidFill>
                <a:latin typeface="Times New Roman" pitchFamily="18" charset="0"/>
                <a:cs typeface="Times New Roman" pitchFamily="18" charset="0"/>
              </a:rPr>
              <a:t> </a:t>
            </a:r>
            <a:r>
              <a:rPr lang="en-US" sz="3100" b="1" dirty="0">
                <a:solidFill>
                  <a:srgbClr val="FF0000"/>
                </a:solidFill>
                <a:latin typeface="Times New Roman" pitchFamily="18" charset="0"/>
                <a:cs typeface="Times New Roman" pitchFamily="18" charset="0"/>
              </a:rPr>
              <a:t>Lib.tgpu.tj</a:t>
            </a:r>
            <a:br>
              <a:rPr lang="en-US" sz="3100" b="1" dirty="0">
                <a:solidFill>
                  <a:srgbClr val="FF0000"/>
                </a:solidFill>
                <a:latin typeface="Times New Roman" pitchFamily="18" charset="0"/>
                <a:cs typeface="Times New Roman" pitchFamily="18" charset="0"/>
              </a:rPr>
            </a:br>
            <a:r>
              <a:rPr lang="en-US" sz="3100" b="1" dirty="0">
                <a:solidFill>
                  <a:srgbClr val="FF0000"/>
                </a:solidFill>
                <a:latin typeface="Times New Roman" pitchFamily="18" charset="0"/>
                <a:cs typeface="Times New Roman" pitchFamily="18" charset="0"/>
              </a:rPr>
              <a:t>Library/ </a:t>
            </a:r>
            <a:endParaRPr lang="ru-RU" sz="6700" dirty="0"/>
          </a:p>
        </p:txBody>
      </p:sp>
      <p:pic>
        <p:nvPicPr>
          <p:cNvPr id="1026" name="Picture 2" descr="C:\Users\DDOT\Desktop\1.png"/>
          <p:cNvPicPr>
            <a:picLocks noChangeAspect="1" noChangeArrowheads="1"/>
          </p:cNvPicPr>
          <p:nvPr/>
        </p:nvPicPr>
        <p:blipFill>
          <a:blip r:embed="rId2" cstate="print"/>
          <a:srcRect/>
          <a:stretch>
            <a:fillRect/>
          </a:stretch>
        </p:blipFill>
        <p:spPr bwMode="auto">
          <a:xfrm>
            <a:off x="1000100" y="0"/>
            <a:ext cx="8143900" cy="139065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628" y="1357298"/>
            <a:ext cx="3929090" cy="642942"/>
          </a:xfrm>
          <a:solidFill>
            <a:srgbClr val="3399FF">
              <a:alpha val="10196"/>
            </a:srgbClr>
          </a:solidFill>
        </p:spPr>
        <p:txBody>
          <a:bodyPr>
            <a:noAutofit/>
          </a:bodyPr>
          <a:lstStyle/>
          <a:p>
            <a:pPr algn="ctr"/>
            <a:r>
              <a:rPr lang="tg-Cyrl-TJ" sz="2400" b="1" dirty="0" smtClean="0">
                <a:effectLst>
                  <a:outerShdw blurRad="38100" dist="38100" dir="2700000" algn="tl">
                    <a:srgbClr val="000000">
                      <a:alpha val="43137"/>
                    </a:srgbClr>
                  </a:outerShdw>
                </a:effectLst>
                <a:latin typeface="Palatino Linotype" pitchFamily="18" charset="0"/>
              </a:rPr>
              <a:t>Амнияти зеҳнива истиқлолияти давлатӣ</a:t>
            </a:r>
            <a:endParaRPr lang="ru-RU" sz="2400" b="1" dirty="0">
              <a:effectLst>
                <a:outerShdw blurRad="38100" dist="38100" dir="2700000" algn="tl">
                  <a:srgbClr val="000000">
                    <a:alpha val="43137"/>
                  </a:srgbClr>
                </a:outerShdw>
              </a:effectLst>
              <a:latin typeface="Palatino Linotype" pitchFamily="18" charset="0"/>
            </a:endParaRPr>
          </a:p>
        </p:txBody>
      </p:sp>
      <p:sp>
        <p:nvSpPr>
          <p:cNvPr id="3" name="Объект 2"/>
          <p:cNvSpPr>
            <a:spLocks noGrp="1"/>
          </p:cNvSpPr>
          <p:nvPr>
            <p:ph sz="half" idx="1"/>
          </p:nvPr>
        </p:nvSpPr>
        <p:spPr>
          <a:xfrm>
            <a:off x="5000628" y="2071678"/>
            <a:ext cx="3949052" cy="4643470"/>
          </a:xfrm>
          <a:solidFill>
            <a:srgbClr val="3399FF">
              <a:alpha val="10196"/>
            </a:srgbClr>
          </a:solidFill>
        </p:spPr>
        <p:txBody>
          <a:bodyPr>
            <a:normAutofit fontScale="92500" lnSpcReduction="20000"/>
          </a:bodyPr>
          <a:lstStyle/>
          <a:p>
            <a:pPr marL="128016" indent="0">
              <a:buNone/>
            </a:pPr>
            <a:r>
              <a:rPr lang="tg-Cyrl-TJ" sz="1800" dirty="0" smtClean="0">
                <a:effectLst>
                  <a:outerShdw blurRad="38100" dist="38100" dir="2700000" algn="tl">
                    <a:srgbClr val="000000">
                      <a:alpha val="43137"/>
                    </a:srgbClr>
                  </a:outerShdw>
                </a:effectLst>
                <a:latin typeface="Palatino Linotype" pitchFamily="18" charset="0"/>
              </a:rPr>
              <a:t>Равандҳои ҷаҳонишавӣ ва мушкилоти мавҷудаи замони муосир ҳар як мамлакатро водор месозад, ки ба ҳифзи сарватҳои маънавӣ, аз ҷумла захираи зеҳнии миллат таваҷҷуҳи хоса зошир намояд. Зеро неруи ақлонӣ сарвати бузургест, ки имрӯз дар бозори ҷаҳонӣ харидори зиёд дошта, миёни кишварҳо барои аз худ намудани он рақобати шадид вуҷуд дорад. Аз ин рӯ, таҳқиқи масъалаи амнияти зеҳнӣ ва нақши он дар таъмини истиқлолияти миллӣ ва рушди кишварҳо дар ҷаҳони муосир бахшида шуда, барои ҷомеашиносон, хизматчиёни  давлатӣ, инчунин хонандагоне, ки ба масъалаи мазкур таваҷҷуҳ зоҳир менамоянд, пешбинӣ шудааст. </a:t>
            </a:r>
            <a:endParaRPr lang="ru-RU" sz="1800" dirty="0">
              <a:effectLst>
                <a:outerShdw blurRad="38100" dist="38100" dir="2700000" algn="tl">
                  <a:srgbClr val="000000">
                    <a:alpha val="43137"/>
                  </a:srgbClr>
                </a:outerShdw>
              </a:effectLst>
              <a:latin typeface="Palatino Linotype" pitchFamily="18" charset="0"/>
            </a:endParaRPr>
          </a:p>
        </p:txBody>
      </p:sp>
      <p:pic>
        <p:nvPicPr>
          <p:cNvPr id="4" name="Picture 2" descr="C:\Users\DDOT\Desktop\1.png"/>
          <p:cNvPicPr>
            <a:picLocks noChangeAspect="1" noChangeArrowheads="1"/>
          </p:cNvPicPr>
          <p:nvPr/>
        </p:nvPicPr>
        <p:blipFill>
          <a:blip r:embed="rId2" cstate="print"/>
          <a:srcRect/>
          <a:stretch>
            <a:fillRect/>
          </a:stretch>
        </p:blipFill>
        <p:spPr bwMode="auto">
          <a:xfrm>
            <a:off x="993676" y="-17507"/>
            <a:ext cx="8143900" cy="1390650"/>
          </a:xfrm>
          <a:prstGeom prst="rect">
            <a:avLst/>
          </a:prstGeom>
          <a:noFill/>
        </p:spPr>
      </p:pic>
      <p:pic>
        <p:nvPicPr>
          <p:cNvPr id="6146" name="Picture 2" descr="F:\обложки истории\023_L.JPG"/>
          <p:cNvPicPr>
            <a:picLocks noChangeAspect="1" noChangeArrowheads="1"/>
          </p:cNvPicPr>
          <p:nvPr/>
        </p:nvPicPr>
        <p:blipFill>
          <a:blip r:embed="rId3" cstate="print"/>
          <a:srcRect/>
          <a:stretch>
            <a:fillRect/>
          </a:stretch>
        </p:blipFill>
        <p:spPr bwMode="auto">
          <a:xfrm>
            <a:off x="1285852" y="1500174"/>
            <a:ext cx="3382322" cy="50580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28758406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292080" y="1556792"/>
            <a:ext cx="3569600" cy="504056"/>
          </a:xfrm>
          <a:solidFill>
            <a:srgbClr val="3399FF">
              <a:alpha val="10196"/>
            </a:srgbClr>
          </a:solidFill>
        </p:spPr>
        <p:txBody>
          <a:bodyPr>
            <a:normAutofit/>
          </a:bodyPr>
          <a:lstStyle/>
          <a:p>
            <a:pPr algn="ctr">
              <a:lnSpc>
                <a:spcPct val="115000"/>
              </a:lnSpc>
              <a:spcAft>
                <a:spcPts val="1000"/>
              </a:spcAft>
              <a:tabLst>
                <a:tab pos="2381250" algn="l"/>
              </a:tabLst>
            </a:pPr>
            <a:r>
              <a:rPr lang="ru-RU" sz="2000" b="1" dirty="0">
                <a:solidFill>
                  <a:schemeClr val="tx1"/>
                </a:solidFill>
                <a:effectLst/>
                <a:latin typeface="Times New Roman Tj"/>
                <a:ea typeface="Times New Roman"/>
                <a:cs typeface="Times New Roman"/>
              </a:rPr>
              <a:t>С. Саидов ., </a:t>
            </a:r>
            <a:r>
              <a:rPr lang="ru-RU" sz="2000" b="1" dirty="0" err="1" smtClean="0">
                <a:solidFill>
                  <a:schemeClr val="tx1"/>
                </a:solidFill>
                <a:effectLst/>
                <a:latin typeface="Times New Roman Tj"/>
                <a:ea typeface="Times New Roman"/>
                <a:cs typeface="Times New Roman"/>
              </a:rPr>
              <a:t>И.Раҳимов</a:t>
            </a:r>
            <a:endParaRPr lang="ru-RU" sz="2000" dirty="0">
              <a:solidFill>
                <a:schemeClr val="tx1"/>
              </a:solidFill>
              <a:effectLst/>
              <a:latin typeface="Calibri"/>
              <a:ea typeface="Times New Roman"/>
              <a:cs typeface="Times New Roman"/>
            </a:endParaRPr>
          </a:p>
        </p:txBody>
      </p:sp>
      <p:sp>
        <p:nvSpPr>
          <p:cNvPr id="3" name="Объект 2"/>
          <p:cNvSpPr>
            <a:spLocks noGrp="1"/>
          </p:cNvSpPr>
          <p:nvPr>
            <p:ph idx="1"/>
          </p:nvPr>
        </p:nvSpPr>
        <p:spPr>
          <a:xfrm>
            <a:off x="5220072" y="2204864"/>
            <a:ext cx="3713616" cy="4392488"/>
          </a:xfrm>
          <a:solidFill>
            <a:srgbClr val="3399FF">
              <a:alpha val="10196"/>
            </a:srgbClr>
          </a:solidFill>
        </p:spPr>
        <p:txBody>
          <a:bodyPr>
            <a:normAutofit fontScale="92500"/>
          </a:bodyPr>
          <a:lstStyle/>
          <a:p>
            <a:pPr marL="82296" indent="0" algn="ctr">
              <a:lnSpc>
                <a:spcPct val="115000"/>
              </a:lnSpc>
              <a:spcAft>
                <a:spcPts val="1000"/>
              </a:spcAft>
              <a:buNone/>
              <a:tabLst>
                <a:tab pos="2381250" algn="l"/>
              </a:tabLst>
            </a:pPr>
            <a:r>
              <a:rPr lang="ru-RU" sz="1800" dirty="0" err="1">
                <a:latin typeface="Times New Roman Tj"/>
                <a:ea typeface="Times New Roman"/>
                <a:cs typeface="Times New Roman"/>
              </a:rPr>
              <a:t>Китоби</a:t>
            </a:r>
            <a:r>
              <a:rPr lang="ru-RU" sz="1800" dirty="0">
                <a:latin typeface="Times New Roman Tj"/>
                <a:ea typeface="Times New Roman"/>
                <a:cs typeface="Times New Roman"/>
              </a:rPr>
              <a:t> </a:t>
            </a:r>
            <a:r>
              <a:rPr lang="ru-RU" sz="1800" dirty="0" err="1">
                <a:latin typeface="Times New Roman Tj"/>
                <a:ea typeface="Times New Roman"/>
                <a:cs typeface="Times New Roman"/>
              </a:rPr>
              <a:t>мазкур</a:t>
            </a:r>
            <a:r>
              <a:rPr lang="ru-RU" sz="1800" dirty="0">
                <a:latin typeface="Times New Roman Tj"/>
                <a:ea typeface="Times New Roman"/>
                <a:cs typeface="Times New Roman"/>
              </a:rPr>
              <a:t>, </a:t>
            </a:r>
            <a:r>
              <a:rPr lang="ru-RU" sz="1800" dirty="0" err="1">
                <a:latin typeface="Times New Roman Tj"/>
                <a:ea typeface="Times New Roman"/>
                <a:cs typeface="Times New Roman"/>
              </a:rPr>
              <a:t>ки</a:t>
            </a:r>
            <a:r>
              <a:rPr lang="ru-RU" sz="1800" dirty="0">
                <a:latin typeface="Times New Roman Tj"/>
                <a:ea typeface="Times New Roman"/>
                <a:cs typeface="Times New Roman"/>
              </a:rPr>
              <a:t> аз </a:t>
            </a:r>
            <a:r>
              <a:rPr lang="ru-RU" sz="1800" dirty="0" err="1" smtClean="0">
                <a:latin typeface="Times New Roman Tj"/>
                <a:ea typeface="Times New Roman"/>
                <a:cs typeface="Times New Roman"/>
              </a:rPr>
              <a:t>мақолаҳои</a:t>
            </a:r>
            <a:r>
              <a:rPr lang="ru-RU" sz="1800" dirty="0" smtClean="0">
                <a:latin typeface="Times New Roman Tj"/>
                <a:ea typeface="Times New Roman"/>
                <a:cs typeface="Times New Roman"/>
              </a:rPr>
              <a:t> </a:t>
            </a:r>
            <a:r>
              <a:rPr lang="ru-RU" sz="1800" dirty="0" err="1">
                <a:latin typeface="Times New Roman Tj"/>
                <a:ea typeface="Times New Roman"/>
                <a:cs typeface="Times New Roman"/>
              </a:rPr>
              <a:t>устодони</a:t>
            </a:r>
            <a:r>
              <a:rPr lang="ru-RU" sz="1800" dirty="0">
                <a:latin typeface="Times New Roman Tj"/>
                <a:ea typeface="Times New Roman"/>
                <a:cs typeface="Times New Roman"/>
              </a:rPr>
              <a:t> </a:t>
            </a:r>
            <a:r>
              <a:rPr lang="ru-RU" sz="1800" dirty="0" smtClean="0">
                <a:latin typeface="Times New Roman Tj"/>
                <a:ea typeface="Times New Roman"/>
                <a:cs typeface="Times New Roman"/>
              </a:rPr>
              <a:t>ДДХБСТ </a:t>
            </a:r>
            <a:r>
              <a:rPr lang="ru-RU" sz="1800" dirty="0" err="1">
                <a:latin typeface="Times New Roman Tj"/>
                <a:ea typeface="Times New Roman"/>
                <a:cs typeface="Times New Roman"/>
              </a:rPr>
              <a:t>иборат</a:t>
            </a:r>
            <a:r>
              <a:rPr lang="ru-RU" sz="1800" dirty="0">
                <a:latin typeface="Times New Roman Tj"/>
                <a:ea typeface="Times New Roman"/>
                <a:cs typeface="Times New Roman"/>
              </a:rPr>
              <a:t> </a:t>
            </a:r>
            <a:r>
              <a:rPr lang="ru-RU" sz="1800" dirty="0" err="1">
                <a:latin typeface="Times New Roman Tj"/>
                <a:ea typeface="Times New Roman"/>
                <a:cs typeface="Times New Roman"/>
              </a:rPr>
              <a:t>аст</a:t>
            </a:r>
            <a:r>
              <a:rPr lang="ru-RU" sz="1800" dirty="0">
                <a:latin typeface="Times New Roman Tj"/>
                <a:ea typeface="Times New Roman"/>
                <a:cs typeface="Times New Roman"/>
              </a:rPr>
              <a:t>, </a:t>
            </a:r>
            <a:r>
              <a:rPr lang="ru-RU" sz="1800" dirty="0" err="1">
                <a:latin typeface="Times New Roman Tj"/>
                <a:ea typeface="Times New Roman"/>
                <a:cs typeface="Times New Roman"/>
              </a:rPr>
              <a:t>шомили</a:t>
            </a:r>
            <a:r>
              <a:rPr lang="ru-RU" sz="1800" dirty="0">
                <a:latin typeface="Times New Roman Tj"/>
                <a:ea typeface="Times New Roman"/>
                <a:cs typeface="Times New Roman"/>
              </a:rPr>
              <a:t>  </a:t>
            </a:r>
            <a:r>
              <a:rPr lang="ru-RU" sz="1800" dirty="0" err="1" smtClean="0">
                <a:latin typeface="Times New Roman Tj"/>
                <a:ea typeface="Times New Roman"/>
                <a:cs typeface="Times New Roman"/>
              </a:rPr>
              <a:t>мавзўъҳоест</a:t>
            </a:r>
            <a:r>
              <a:rPr lang="ru-RU" sz="1800" dirty="0">
                <a:latin typeface="Times New Roman Tj"/>
                <a:ea typeface="Times New Roman"/>
                <a:cs typeface="Times New Roman"/>
              </a:rPr>
              <a:t>, </a:t>
            </a:r>
            <a:r>
              <a:rPr lang="ru-RU" sz="1800" dirty="0" err="1">
                <a:latin typeface="Times New Roman Tj"/>
                <a:ea typeface="Times New Roman"/>
                <a:cs typeface="Times New Roman"/>
              </a:rPr>
              <a:t>ки</a:t>
            </a:r>
            <a:r>
              <a:rPr lang="ru-RU" sz="1800" dirty="0">
                <a:latin typeface="Times New Roman Tj"/>
                <a:ea typeface="Times New Roman"/>
                <a:cs typeface="Times New Roman"/>
              </a:rPr>
              <a:t> аз </a:t>
            </a:r>
            <a:r>
              <a:rPr lang="ru-RU" sz="1800" dirty="0" err="1" smtClean="0">
                <a:latin typeface="Times New Roman Tj"/>
                <a:ea typeface="Times New Roman"/>
                <a:cs typeface="Times New Roman"/>
              </a:rPr>
              <a:t>дастовардҳои</a:t>
            </a:r>
            <a:r>
              <a:rPr lang="ru-RU" sz="1800" dirty="0" smtClean="0">
                <a:latin typeface="Times New Roman Tj"/>
                <a:ea typeface="Times New Roman"/>
                <a:cs typeface="Times New Roman"/>
              </a:rPr>
              <a:t> </a:t>
            </a:r>
            <a:r>
              <a:rPr lang="ru-RU" sz="1800" dirty="0" err="1" smtClean="0">
                <a:latin typeface="Times New Roman Tj"/>
                <a:ea typeface="Times New Roman"/>
                <a:cs typeface="Times New Roman"/>
              </a:rPr>
              <a:t>соҳаҳои</a:t>
            </a:r>
            <a:r>
              <a:rPr lang="ru-RU" sz="1800" dirty="0" smtClean="0">
                <a:latin typeface="Times New Roman Tj"/>
                <a:ea typeface="Times New Roman"/>
                <a:cs typeface="Times New Roman"/>
              </a:rPr>
              <a:t> </a:t>
            </a:r>
            <a:r>
              <a:rPr lang="ru-RU" sz="1800" dirty="0" err="1">
                <a:latin typeface="Times New Roman Tj"/>
                <a:ea typeface="Times New Roman"/>
                <a:cs typeface="Times New Roman"/>
              </a:rPr>
              <a:t>мухталифи</a:t>
            </a:r>
            <a:r>
              <a:rPr lang="ru-RU" sz="1800" dirty="0">
                <a:latin typeface="Times New Roman Tj"/>
                <a:ea typeface="Times New Roman"/>
                <a:cs typeface="Times New Roman"/>
              </a:rPr>
              <a:t> </a:t>
            </a:r>
            <a:r>
              <a:rPr lang="ru-RU" sz="1800" dirty="0" err="1" smtClean="0">
                <a:latin typeface="Times New Roman Tj"/>
                <a:ea typeface="Times New Roman"/>
                <a:cs typeface="Times New Roman"/>
              </a:rPr>
              <a:t>ҷомеаи</a:t>
            </a:r>
            <a:r>
              <a:rPr lang="ru-RU" sz="1800" dirty="0" smtClean="0">
                <a:latin typeface="Times New Roman Tj"/>
                <a:ea typeface="Times New Roman"/>
                <a:cs typeface="Times New Roman"/>
              </a:rPr>
              <a:t> </a:t>
            </a:r>
            <a:r>
              <a:rPr lang="ru-RU" sz="1800" dirty="0" err="1">
                <a:latin typeface="Times New Roman Tj"/>
                <a:ea typeface="Times New Roman"/>
                <a:cs typeface="Times New Roman"/>
              </a:rPr>
              <a:t>мо</a:t>
            </a:r>
            <a:r>
              <a:rPr lang="ru-RU" sz="1800" dirty="0">
                <a:latin typeface="Times New Roman Tj"/>
                <a:ea typeface="Times New Roman"/>
                <a:cs typeface="Times New Roman"/>
              </a:rPr>
              <a:t> аз </a:t>
            </a:r>
            <a:r>
              <a:rPr lang="ru-RU" sz="1800" dirty="0" err="1" smtClean="0">
                <a:latin typeface="Times New Roman Tj"/>
                <a:ea typeface="Times New Roman"/>
                <a:cs typeface="Times New Roman"/>
              </a:rPr>
              <a:t>қабили</a:t>
            </a:r>
            <a:r>
              <a:rPr lang="ru-RU" sz="1800" dirty="0" smtClean="0">
                <a:latin typeface="Times New Roman Tj"/>
                <a:ea typeface="Times New Roman"/>
                <a:cs typeface="Times New Roman"/>
              </a:rPr>
              <a:t>      </a:t>
            </a:r>
            <a:r>
              <a:rPr lang="ru-RU" sz="1800" dirty="0" err="1">
                <a:latin typeface="Times New Roman Tj"/>
                <a:ea typeface="Times New Roman"/>
                <a:cs typeface="Times New Roman"/>
              </a:rPr>
              <a:t>сиёсат,иктисодиёт</a:t>
            </a:r>
            <a:r>
              <a:rPr lang="ru-RU" sz="1800" dirty="0">
                <a:latin typeface="Times New Roman Tj"/>
                <a:ea typeface="Times New Roman"/>
                <a:cs typeface="Times New Roman"/>
              </a:rPr>
              <a:t>, </a:t>
            </a:r>
            <a:r>
              <a:rPr lang="ru-RU" sz="1800" dirty="0" err="1" smtClean="0">
                <a:latin typeface="Times New Roman Tj"/>
                <a:ea typeface="Times New Roman"/>
                <a:cs typeface="Times New Roman"/>
              </a:rPr>
              <a:t>ҳуқуқ</a:t>
            </a:r>
            <a:r>
              <a:rPr lang="ru-RU" sz="1800" dirty="0" smtClean="0">
                <a:latin typeface="Times New Roman Tj"/>
                <a:ea typeface="Times New Roman"/>
                <a:cs typeface="Times New Roman"/>
              </a:rPr>
              <a:t> </a:t>
            </a:r>
            <a:r>
              <a:rPr lang="ru-RU" sz="1800" dirty="0">
                <a:latin typeface="Times New Roman Tj"/>
                <a:ea typeface="Times New Roman"/>
                <a:cs typeface="Times New Roman"/>
              </a:rPr>
              <a:t>, </a:t>
            </a:r>
            <a:r>
              <a:rPr lang="ru-RU" sz="1800" dirty="0" err="1">
                <a:latin typeface="Times New Roman Tj"/>
                <a:ea typeface="Times New Roman"/>
                <a:cs typeface="Times New Roman"/>
              </a:rPr>
              <a:t>маориф</a:t>
            </a:r>
            <a:r>
              <a:rPr lang="ru-RU" sz="1800" dirty="0">
                <a:latin typeface="Times New Roman Tj"/>
                <a:ea typeface="Times New Roman"/>
                <a:cs typeface="Times New Roman"/>
              </a:rPr>
              <a:t> , </a:t>
            </a:r>
            <a:r>
              <a:rPr lang="ru-RU" sz="1800" dirty="0" err="1">
                <a:latin typeface="Times New Roman Tj"/>
                <a:ea typeface="Times New Roman"/>
                <a:cs typeface="Times New Roman"/>
              </a:rPr>
              <a:t>забонашиносиву</a:t>
            </a:r>
            <a:r>
              <a:rPr lang="ru-RU" sz="1800" dirty="0">
                <a:latin typeface="Times New Roman Tj"/>
                <a:ea typeface="Times New Roman"/>
                <a:cs typeface="Times New Roman"/>
              </a:rPr>
              <a:t> </a:t>
            </a:r>
            <a:r>
              <a:rPr lang="ru-RU" sz="1800" dirty="0" err="1" smtClean="0">
                <a:latin typeface="Times New Roman Tj"/>
                <a:ea typeface="Times New Roman"/>
                <a:cs typeface="Times New Roman"/>
              </a:rPr>
              <a:t>фарҳанг</a:t>
            </a:r>
            <a:r>
              <a:rPr lang="ru-RU" sz="1800" dirty="0" smtClean="0">
                <a:latin typeface="Times New Roman Tj"/>
                <a:ea typeface="Times New Roman"/>
                <a:cs typeface="Times New Roman"/>
              </a:rPr>
              <a:t> </a:t>
            </a:r>
            <a:r>
              <a:rPr lang="ru-RU" sz="1800" dirty="0" err="1">
                <a:latin typeface="Times New Roman Tj"/>
                <a:ea typeface="Times New Roman"/>
                <a:cs typeface="Times New Roman"/>
              </a:rPr>
              <a:t>ва</a:t>
            </a:r>
            <a:r>
              <a:rPr lang="ru-RU" sz="1800" dirty="0">
                <a:latin typeface="Times New Roman Tj"/>
                <a:ea typeface="Times New Roman"/>
                <a:cs typeface="Times New Roman"/>
              </a:rPr>
              <a:t> </a:t>
            </a:r>
            <a:r>
              <a:rPr lang="ru-RU" sz="1800" dirty="0" err="1" smtClean="0">
                <a:latin typeface="Times New Roman Tj"/>
                <a:ea typeface="Times New Roman"/>
                <a:cs typeface="Times New Roman"/>
              </a:rPr>
              <a:t>соҳаҳои</a:t>
            </a:r>
            <a:r>
              <a:rPr lang="ru-RU" sz="1800" dirty="0" smtClean="0">
                <a:latin typeface="Times New Roman Tj"/>
                <a:ea typeface="Times New Roman"/>
                <a:cs typeface="Times New Roman"/>
              </a:rPr>
              <a:t> </a:t>
            </a:r>
            <a:r>
              <a:rPr lang="ru-RU" sz="1800" dirty="0" err="1">
                <a:latin typeface="Times New Roman Tj"/>
                <a:ea typeface="Times New Roman"/>
                <a:cs typeface="Times New Roman"/>
              </a:rPr>
              <a:t>дигари</a:t>
            </a:r>
            <a:r>
              <a:rPr lang="ru-RU" sz="1800" dirty="0">
                <a:latin typeface="Times New Roman Tj"/>
                <a:ea typeface="Times New Roman"/>
                <a:cs typeface="Times New Roman"/>
              </a:rPr>
              <a:t> </a:t>
            </a:r>
            <a:r>
              <a:rPr lang="ru-RU" sz="1800" dirty="0" err="1" smtClean="0">
                <a:latin typeface="Times New Roman Tj"/>
                <a:ea typeface="Times New Roman"/>
                <a:cs typeface="Times New Roman"/>
              </a:rPr>
              <a:t>илм,ҳарф</a:t>
            </a:r>
            <a:r>
              <a:rPr lang="ru-RU" sz="1800" dirty="0" smtClean="0">
                <a:latin typeface="Times New Roman Tj"/>
                <a:ea typeface="Times New Roman"/>
                <a:cs typeface="Times New Roman"/>
              </a:rPr>
              <a:t> </a:t>
            </a:r>
            <a:r>
              <a:rPr lang="ru-RU" sz="1800" dirty="0" err="1">
                <a:latin typeface="Times New Roman Tj"/>
                <a:ea typeface="Times New Roman"/>
                <a:cs typeface="Times New Roman"/>
              </a:rPr>
              <a:t>мезанад</a:t>
            </a:r>
            <a:r>
              <a:rPr lang="ru-RU" sz="1800" dirty="0">
                <a:latin typeface="Times New Roman Tj"/>
                <a:ea typeface="Times New Roman"/>
                <a:cs typeface="Times New Roman"/>
              </a:rPr>
              <a:t>. </a:t>
            </a:r>
            <a:r>
              <a:rPr lang="ru-RU" sz="1800" dirty="0" err="1">
                <a:latin typeface="Times New Roman Tj"/>
                <a:ea typeface="Times New Roman"/>
                <a:cs typeface="Times New Roman"/>
              </a:rPr>
              <a:t>Китоб</a:t>
            </a:r>
            <a:r>
              <a:rPr lang="ru-RU" sz="1800" dirty="0">
                <a:latin typeface="Times New Roman Tj"/>
                <a:ea typeface="Times New Roman"/>
                <a:cs typeface="Times New Roman"/>
              </a:rPr>
              <a:t> ба </a:t>
            </a:r>
            <a:r>
              <a:rPr lang="ru-RU" sz="1800" dirty="0" err="1" smtClean="0">
                <a:latin typeface="Times New Roman Tj"/>
                <a:ea typeface="Times New Roman"/>
                <a:cs typeface="Times New Roman"/>
              </a:rPr>
              <a:t>истиқболи</a:t>
            </a:r>
            <a:r>
              <a:rPr lang="ru-RU" sz="1800" dirty="0" smtClean="0">
                <a:latin typeface="Times New Roman Tj"/>
                <a:ea typeface="Times New Roman"/>
                <a:cs typeface="Times New Roman"/>
              </a:rPr>
              <a:t> </a:t>
            </a:r>
            <a:r>
              <a:rPr lang="ru-RU" sz="1800" dirty="0">
                <a:latin typeface="Times New Roman Tj"/>
                <a:ea typeface="Times New Roman"/>
                <a:cs typeface="Times New Roman"/>
              </a:rPr>
              <a:t>25- </a:t>
            </a:r>
            <a:r>
              <a:rPr lang="ru-RU" sz="1800" dirty="0" err="1">
                <a:latin typeface="Times New Roman Tj"/>
                <a:ea typeface="Times New Roman"/>
                <a:cs typeface="Times New Roman"/>
              </a:rPr>
              <a:t>солагии</a:t>
            </a:r>
            <a:r>
              <a:rPr lang="ru-RU" sz="1800" dirty="0">
                <a:latin typeface="Times New Roman Tj"/>
                <a:ea typeface="Times New Roman"/>
                <a:cs typeface="Times New Roman"/>
              </a:rPr>
              <a:t> </a:t>
            </a:r>
            <a:r>
              <a:rPr lang="ru-RU" sz="1800" dirty="0" err="1" smtClean="0">
                <a:latin typeface="Times New Roman Tj"/>
                <a:ea typeface="Times New Roman"/>
                <a:cs typeface="Times New Roman"/>
              </a:rPr>
              <a:t>Истиқлоли</a:t>
            </a:r>
            <a:r>
              <a:rPr lang="ru-RU" sz="1800" dirty="0" smtClean="0">
                <a:latin typeface="Times New Roman Tj"/>
                <a:ea typeface="Times New Roman"/>
                <a:cs typeface="Times New Roman"/>
              </a:rPr>
              <a:t> </a:t>
            </a:r>
            <a:r>
              <a:rPr lang="ru-RU" sz="1800" dirty="0" err="1">
                <a:latin typeface="Times New Roman Tj"/>
                <a:ea typeface="Times New Roman"/>
                <a:cs typeface="Times New Roman"/>
              </a:rPr>
              <a:t>давлатии</a:t>
            </a:r>
            <a:r>
              <a:rPr lang="ru-RU" sz="1800" dirty="0">
                <a:latin typeface="Times New Roman Tj"/>
                <a:ea typeface="Times New Roman"/>
                <a:cs typeface="Times New Roman"/>
              </a:rPr>
              <a:t> </a:t>
            </a:r>
            <a:r>
              <a:rPr lang="ru-RU" sz="1800" dirty="0" err="1" smtClean="0">
                <a:latin typeface="Times New Roman Tj"/>
                <a:ea typeface="Times New Roman"/>
                <a:cs typeface="Times New Roman"/>
              </a:rPr>
              <a:t>ҷумҳурии</a:t>
            </a:r>
            <a:r>
              <a:rPr lang="ru-RU" sz="1800" dirty="0" smtClean="0">
                <a:latin typeface="Times New Roman Tj"/>
                <a:ea typeface="Times New Roman"/>
                <a:cs typeface="Times New Roman"/>
              </a:rPr>
              <a:t> </a:t>
            </a:r>
            <a:r>
              <a:rPr lang="ru-RU" sz="1800" dirty="0" err="1" smtClean="0">
                <a:latin typeface="Times New Roman Tj"/>
                <a:ea typeface="Times New Roman"/>
                <a:cs typeface="Times New Roman"/>
              </a:rPr>
              <a:t>Тоҷикистон</a:t>
            </a:r>
            <a:r>
              <a:rPr lang="ru-RU" sz="1800" dirty="0" smtClean="0">
                <a:latin typeface="Times New Roman Tj"/>
                <a:ea typeface="Times New Roman"/>
                <a:cs typeface="Times New Roman"/>
              </a:rPr>
              <a:t> </a:t>
            </a:r>
            <a:r>
              <a:rPr lang="ru-RU" sz="1800" dirty="0" err="1">
                <a:latin typeface="Times New Roman Tj"/>
                <a:ea typeface="Times New Roman"/>
                <a:cs typeface="Times New Roman"/>
              </a:rPr>
              <a:t>бахшида</a:t>
            </a:r>
            <a:r>
              <a:rPr lang="ru-RU" sz="1800" dirty="0">
                <a:latin typeface="Times New Roman Tj"/>
                <a:ea typeface="Times New Roman"/>
                <a:cs typeface="Times New Roman"/>
              </a:rPr>
              <a:t> </a:t>
            </a:r>
            <a:r>
              <a:rPr lang="ru-RU" sz="1800" dirty="0" err="1">
                <a:latin typeface="Times New Roman Tj"/>
                <a:ea typeface="Times New Roman"/>
                <a:cs typeface="Times New Roman"/>
              </a:rPr>
              <a:t>шуда</a:t>
            </a:r>
            <a:r>
              <a:rPr lang="ru-RU" sz="1800" dirty="0">
                <a:latin typeface="Times New Roman Tj"/>
                <a:ea typeface="Times New Roman"/>
                <a:cs typeface="Times New Roman"/>
              </a:rPr>
              <a:t>, </a:t>
            </a:r>
            <a:r>
              <a:rPr lang="ru-RU" sz="1800" dirty="0" err="1" smtClean="0">
                <a:latin typeface="Times New Roman Tj"/>
                <a:ea typeface="Times New Roman"/>
                <a:cs typeface="Times New Roman"/>
              </a:rPr>
              <a:t>армуғони</a:t>
            </a:r>
            <a:r>
              <a:rPr lang="ru-RU" sz="1800" dirty="0" smtClean="0">
                <a:latin typeface="Times New Roman Tj"/>
                <a:ea typeface="Times New Roman"/>
                <a:cs typeface="Times New Roman"/>
              </a:rPr>
              <a:t> </a:t>
            </a:r>
            <a:r>
              <a:rPr lang="ru-RU" sz="1800" dirty="0" err="1">
                <a:latin typeface="Times New Roman Tj"/>
                <a:ea typeface="Times New Roman"/>
                <a:cs typeface="Times New Roman"/>
              </a:rPr>
              <a:t>идонаи</a:t>
            </a:r>
            <a:r>
              <a:rPr lang="ru-RU" sz="1800" dirty="0">
                <a:latin typeface="Times New Roman Tj"/>
                <a:ea typeface="Times New Roman"/>
                <a:cs typeface="Times New Roman"/>
              </a:rPr>
              <a:t> </a:t>
            </a:r>
            <a:r>
              <a:rPr lang="ru-RU" sz="1800" dirty="0" smtClean="0">
                <a:latin typeface="Times New Roman Tj"/>
                <a:ea typeface="Times New Roman"/>
                <a:cs typeface="Times New Roman"/>
              </a:rPr>
              <a:t>ДДХБСТ </a:t>
            </a:r>
            <a:r>
              <a:rPr lang="ru-RU" sz="1800" dirty="0">
                <a:latin typeface="Times New Roman Tj"/>
                <a:ea typeface="Times New Roman"/>
                <a:cs typeface="Times New Roman"/>
              </a:rPr>
              <a:t>ба </a:t>
            </a:r>
            <a:r>
              <a:rPr lang="ru-RU" sz="1800" dirty="0" err="1" smtClean="0">
                <a:latin typeface="Times New Roman Tj"/>
                <a:ea typeface="Times New Roman"/>
                <a:cs typeface="Times New Roman"/>
              </a:rPr>
              <a:t>алоқамандони</a:t>
            </a:r>
            <a:r>
              <a:rPr lang="ru-RU" sz="1800" dirty="0" smtClean="0">
                <a:latin typeface="Times New Roman Tj"/>
                <a:ea typeface="Times New Roman"/>
                <a:cs typeface="Times New Roman"/>
              </a:rPr>
              <a:t> </a:t>
            </a:r>
            <a:r>
              <a:rPr lang="ru-RU" sz="1800" dirty="0" err="1">
                <a:latin typeface="Times New Roman Tj"/>
                <a:ea typeface="Times New Roman"/>
                <a:cs typeface="Times New Roman"/>
              </a:rPr>
              <a:t>таърихи</a:t>
            </a:r>
            <a:r>
              <a:rPr lang="ru-RU" sz="1800" dirty="0">
                <a:latin typeface="Times New Roman Tj"/>
                <a:ea typeface="Times New Roman"/>
                <a:cs typeface="Times New Roman"/>
              </a:rPr>
              <a:t> </a:t>
            </a:r>
            <a:r>
              <a:rPr lang="ru-RU" sz="1800" dirty="0" err="1" smtClean="0">
                <a:latin typeface="Times New Roman Tj"/>
                <a:ea typeface="Times New Roman"/>
                <a:cs typeface="Times New Roman"/>
              </a:rPr>
              <a:t>Тоҷикистони</a:t>
            </a:r>
            <a:r>
              <a:rPr lang="ru-RU" sz="1800" dirty="0" smtClean="0">
                <a:latin typeface="Times New Roman Tj"/>
                <a:ea typeface="Times New Roman"/>
                <a:cs typeface="Times New Roman"/>
              </a:rPr>
              <a:t> </a:t>
            </a:r>
            <a:r>
              <a:rPr lang="ru-RU" sz="1800" dirty="0" err="1">
                <a:latin typeface="Times New Roman Tj"/>
                <a:ea typeface="Times New Roman"/>
                <a:cs typeface="Times New Roman"/>
              </a:rPr>
              <a:t>навин</a:t>
            </a:r>
            <a:r>
              <a:rPr lang="ru-RU" sz="1800" dirty="0">
                <a:latin typeface="Times New Roman Tj"/>
                <a:ea typeface="Times New Roman"/>
                <a:cs typeface="Times New Roman"/>
              </a:rPr>
              <a:t> </a:t>
            </a:r>
            <a:r>
              <a:rPr lang="ru-RU" sz="1800" dirty="0" err="1">
                <a:latin typeface="Times New Roman Tj"/>
                <a:ea typeface="Times New Roman"/>
                <a:cs typeface="Times New Roman"/>
              </a:rPr>
              <a:t>мебошад</a:t>
            </a:r>
            <a:r>
              <a:rPr lang="ru-RU" sz="1800" dirty="0">
                <a:latin typeface="Times New Roman Tj"/>
                <a:ea typeface="Times New Roman"/>
                <a:cs typeface="Times New Roman"/>
              </a:rPr>
              <a:t>.</a:t>
            </a:r>
            <a:endParaRPr lang="ru-RU" sz="1400" dirty="0">
              <a:latin typeface="Calibri"/>
              <a:ea typeface="Times New Roman"/>
              <a:cs typeface="Times New Roman"/>
            </a:endParaRPr>
          </a:p>
          <a:p>
            <a:pPr marL="82296" indent="0">
              <a:buNone/>
            </a:pPr>
            <a:endParaRPr lang="ru-RU" sz="1800" dirty="0"/>
          </a:p>
        </p:txBody>
      </p:sp>
      <p:pic>
        <p:nvPicPr>
          <p:cNvPr id="1026" name="Picture 2" descr="C:\Users\DDOT\Desktop\1.png"/>
          <p:cNvPicPr>
            <a:picLocks noChangeAspect="1" noChangeArrowheads="1"/>
          </p:cNvPicPr>
          <p:nvPr/>
        </p:nvPicPr>
        <p:blipFill>
          <a:blip r:embed="rId2" cstate="print"/>
          <a:srcRect/>
          <a:stretch>
            <a:fillRect/>
          </a:stretch>
        </p:blipFill>
        <p:spPr bwMode="auto">
          <a:xfrm>
            <a:off x="1000100" y="0"/>
            <a:ext cx="8143900" cy="1390650"/>
          </a:xfrm>
          <a:prstGeom prst="rect">
            <a:avLst/>
          </a:prstGeom>
          <a:noFill/>
        </p:spPr>
      </p:pic>
      <p:sp>
        <p:nvSpPr>
          <p:cNvPr id="4" name="Прямоугольник 3"/>
          <p:cNvSpPr/>
          <p:nvPr/>
        </p:nvSpPr>
        <p:spPr>
          <a:xfrm>
            <a:off x="1115616" y="5013176"/>
            <a:ext cx="7848872" cy="400110"/>
          </a:xfrm>
          <a:prstGeom prst="rect">
            <a:avLst/>
          </a:prstGeom>
        </p:spPr>
        <p:txBody>
          <a:bodyPr wrap="square">
            <a:spAutoFit/>
          </a:bodyPr>
          <a:lstStyle/>
          <a:p>
            <a:pPr algn="just"/>
            <a:r>
              <a:rPr lang="ru-RU" sz="2000" dirty="0" smtClean="0">
                <a:latin typeface="Arial Narrow" pitchFamily="34" charset="0"/>
              </a:rPr>
              <a:t>	</a:t>
            </a:r>
            <a:endParaRPr lang="ru-RU" sz="2000" b="1" i="1" dirty="0">
              <a:solidFill>
                <a:schemeClr val="accent5">
                  <a:lumMod val="50000"/>
                </a:schemeClr>
              </a:solidFill>
            </a:endParaRPr>
          </a:p>
        </p:txBody>
      </p:sp>
      <p:pic>
        <p:nvPicPr>
          <p:cNvPr id="5" name="Picture 2" descr="C:\Users\admin\Desktop\Факулиеим таърих\0011.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259632" y="1556792"/>
            <a:ext cx="3420960" cy="5040560"/>
          </a:xfrm>
          <a:prstGeom prst="rect">
            <a:avLst/>
          </a:prstGeom>
          <a:ln w="50800">
            <a:gradFill>
              <a:gsLst>
                <a:gs pos="65000">
                  <a:srgbClr val="BA0066"/>
                </a:gs>
                <a:gs pos="30000">
                  <a:srgbClr val="66008F"/>
                </a:gs>
                <a:gs pos="0">
                  <a:srgbClr val="000082"/>
                </a:gs>
                <a:gs pos="90000">
                  <a:srgbClr val="FF0000"/>
                </a:gs>
                <a:gs pos="100000">
                  <a:srgbClr val="FF8200"/>
                </a:gs>
              </a:gsLst>
              <a:lin ang="2700000" scaled="0"/>
            </a:grad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220072" y="1412776"/>
            <a:ext cx="3744416" cy="1296144"/>
          </a:xfrm>
          <a:solidFill>
            <a:srgbClr val="3399FF">
              <a:alpha val="10196"/>
            </a:srgbClr>
          </a:solidFill>
        </p:spPr>
        <p:txBody>
          <a:bodyPr>
            <a:normAutofit fontScale="90000"/>
          </a:bodyPr>
          <a:lstStyle/>
          <a:p>
            <a:pPr marL="457200" algn="ctr">
              <a:lnSpc>
                <a:spcPct val="115000"/>
              </a:lnSpc>
              <a:spcAft>
                <a:spcPts val="1000"/>
              </a:spcAft>
              <a:tabLst>
                <a:tab pos="2381250" algn="l"/>
              </a:tabLst>
            </a:pPr>
            <a:r>
              <a:rPr lang="ru-RU" dirty="0" smtClean="0"/>
              <a:t/>
            </a:r>
            <a:br>
              <a:rPr lang="ru-RU" dirty="0" smtClean="0"/>
            </a:br>
            <a:r>
              <a:rPr lang="ru-RU" sz="2000" b="1" dirty="0" smtClean="0">
                <a:solidFill>
                  <a:schemeClr val="tx1"/>
                </a:solidFill>
                <a:effectLst/>
                <a:latin typeface="Times New Roman Tj"/>
                <a:ea typeface="Times New Roman"/>
                <a:cs typeface="Times New Roman"/>
              </a:rPr>
              <a:t>3.С.П.Сайнаков</a:t>
            </a:r>
            <a:r>
              <a:rPr lang="ru-RU" sz="2000" b="1" dirty="0">
                <a:solidFill>
                  <a:schemeClr val="tx1"/>
                </a:solidFill>
                <a:effectLst/>
                <a:latin typeface="Times New Roman Tj"/>
                <a:ea typeface="Times New Roman"/>
                <a:cs typeface="Times New Roman"/>
              </a:rPr>
              <a:t>., </a:t>
            </a:r>
            <a:r>
              <a:rPr lang="ru-RU" sz="2000" b="1" dirty="0" err="1">
                <a:solidFill>
                  <a:schemeClr val="tx1"/>
                </a:solidFill>
                <a:effectLst/>
                <a:latin typeface="Times New Roman Tj"/>
                <a:ea typeface="Times New Roman"/>
                <a:cs typeface="Times New Roman"/>
              </a:rPr>
              <a:t>Ф.А.Мирзоев</a:t>
            </a:r>
            <a:r>
              <a:rPr lang="ru-RU" sz="2000" b="1" dirty="0">
                <a:solidFill>
                  <a:schemeClr val="tx1"/>
                </a:solidFill>
                <a:effectLst/>
                <a:latin typeface="Times New Roman Tj"/>
                <a:ea typeface="Times New Roman"/>
                <a:cs typeface="Times New Roman"/>
              </a:rPr>
              <a:t>., </a:t>
            </a:r>
            <a:r>
              <a:rPr lang="ru-RU" sz="2000" b="1" dirty="0" err="1" smtClean="0">
                <a:solidFill>
                  <a:schemeClr val="tx1"/>
                </a:solidFill>
                <a:effectLst/>
                <a:latin typeface="Times New Roman Tj"/>
                <a:ea typeface="Times New Roman"/>
                <a:cs typeface="Times New Roman"/>
              </a:rPr>
              <a:t>Т.А.Наҷмуддинов</a:t>
            </a:r>
            <a:r>
              <a:rPr lang="ru-RU" sz="2000" b="1" dirty="0">
                <a:solidFill>
                  <a:schemeClr val="tx1"/>
                </a:solidFill>
                <a:effectLst/>
                <a:latin typeface="Times New Roman Tj"/>
                <a:ea typeface="Times New Roman"/>
                <a:cs typeface="Times New Roman"/>
              </a:rPr>
              <a:t>., </a:t>
            </a:r>
            <a:r>
              <a:rPr lang="ru-RU" sz="2000" b="1" dirty="0" err="1" smtClean="0">
                <a:solidFill>
                  <a:schemeClr val="tx1"/>
                </a:solidFill>
                <a:effectLst/>
                <a:latin typeface="Times New Roman Tj"/>
                <a:ea typeface="Times New Roman"/>
                <a:cs typeface="Times New Roman"/>
              </a:rPr>
              <a:t>ғ.Гадоев</a:t>
            </a:r>
            <a:r>
              <a:rPr lang="ru-RU" sz="2000" b="1" dirty="0">
                <a:solidFill>
                  <a:schemeClr val="tx1"/>
                </a:solidFill>
                <a:effectLst/>
                <a:latin typeface="Times New Roman Tj"/>
                <a:ea typeface="Times New Roman"/>
                <a:cs typeface="Times New Roman"/>
              </a:rPr>
              <a:t>., </a:t>
            </a:r>
            <a:r>
              <a:rPr lang="ru-RU" sz="2000" b="1" dirty="0" err="1">
                <a:solidFill>
                  <a:schemeClr val="tx1"/>
                </a:solidFill>
                <a:effectLst/>
                <a:latin typeface="Times New Roman Tj"/>
                <a:ea typeface="Times New Roman"/>
                <a:cs typeface="Times New Roman"/>
              </a:rPr>
              <a:t>Ф.Исматов</a:t>
            </a:r>
            <a:r>
              <a:rPr lang="ru-RU" sz="3600" dirty="0">
                <a:effectLst/>
                <a:latin typeface="Calibri"/>
                <a:ea typeface="Times New Roman"/>
                <a:cs typeface="Times New Roman"/>
              </a:rPr>
              <a:t/>
            </a:r>
            <a:br>
              <a:rPr lang="ru-RU" sz="3600" dirty="0">
                <a:effectLst/>
                <a:latin typeface="Calibri"/>
                <a:ea typeface="Times New Roman"/>
                <a:cs typeface="Times New Roman"/>
              </a:rPr>
            </a:br>
            <a:endParaRPr lang="ru-RU" dirty="0"/>
          </a:p>
        </p:txBody>
      </p:sp>
      <p:sp>
        <p:nvSpPr>
          <p:cNvPr id="3" name="Объект 2"/>
          <p:cNvSpPr>
            <a:spLocks noGrp="1"/>
          </p:cNvSpPr>
          <p:nvPr>
            <p:ph idx="1"/>
          </p:nvPr>
        </p:nvSpPr>
        <p:spPr>
          <a:xfrm>
            <a:off x="5243976" y="2780928"/>
            <a:ext cx="3713616" cy="3816424"/>
          </a:xfrm>
          <a:solidFill>
            <a:srgbClr val="3399FF">
              <a:alpha val="10196"/>
            </a:srgbClr>
          </a:solidFill>
        </p:spPr>
        <p:txBody>
          <a:bodyPr>
            <a:normAutofit fontScale="92500" lnSpcReduction="10000"/>
          </a:bodyPr>
          <a:lstStyle/>
          <a:p>
            <a:pPr marL="82296" indent="0" algn="ctr">
              <a:lnSpc>
                <a:spcPct val="115000"/>
              </a:lnSpc>
              <a:spcAft>
                <a:spcPts val="1000"/>
              </a:spcAft>
              <a:buNone/>
              <a:tabLst>
                <a:tab pos="2381250" algn="l"/>
              </a:tabLst>
            </a:pPr>
            <a:r>
              <a:rPr lang="ru-RU" sz="1800" dirty="0">
                <a:latin typeface="Times New Roman Tj"/>
                <a:ea typeface="Times New Roman"/>
                <a:cs typeface="Times New Roman"/>
              </a:rPr>
              <a:t>Дар ин </a:t>
            </a:r>
            <a:r>
              <a:rPr lang="ru-RU" sz="1800" dirty="0" err="1">
                <a:latin typeface="Times New Roman Tj"/>
                <a:ea typeface="Times New Roman"/>
                <a:cs typeface="Times New Roman"/>
              </a:rPr>
              <a:t>китоб</a:t>
            </a:r>
            <a:r>
              <a:rPr lang="ru-RU" sz="1800" dirty="0">
                <a:latin typeface="Times New Roman Tj"/>
                <a:ea typeface="Times New Roman"/>
                <a:cs typeface="Times New Roman"/>
              </a:rPr>
              <a:t> </a:t>
            </a:r>
            <a:r>
              <a:rPr lang="ru-RU" sz="1800" dirty="0" err="1" smtClean="0">
                <a:latin typeface="Times New Roman Tj"/>
                <a:ea typeface="Times New Roman"/>
                <a:cs typeface="Times New Roman"/>
              </a:rPr>
              <a:t>масъалаҳои</a:t>
            </a:r>
            <a:r>
              <a:rPr lang="ru-RU" sz="1800" dirty="0" smtClean="0">
                <a:latin typeface="Times New Roman Tj"/>
                <a:ea typeface="Times New Roman"/>
                <a:cs typeface="Times New Roman"/>
              </a:rPr>
              <a:t> </a:t>
            </a:r>
            <a:r>
              <a:rPr lang="ru-RU" sz="1800" dirty="0" err="1">
                <a:latin typeface="Times New Roman Tj"/>
                <a:ea typeface="Times New Roman"/>
                <a:cs typeface="Times New Roman"/>
              </a:rPr>
              <a:t>рушди</a:t>
            </a:r>
            <a:r>
              <a:rPr lang="ru-RU" sz="1800" dirty="0">
                <a:latin typeface="Times New Roman Tj"/>
                <a:ea typeface="Times New Roman"/>
                <a:cs typeface="Times New Roman"/>
              </a:rPr>
              <a:t> </a:t>
            </a:r>
            <a:r>
              <a:rPr lang="ru-RU" sz="1800" dirty="0" err="1" smtClean="0">
                <a:latin typeface="Times New Roman Tj"/>
                <a:ea typeface="Times New Roman"/>
                <a:cs typeface="Times New Roman"/>
              </a:rPr>
              <a:t>иқтисодӣ</a:t>
            </a:r>
            <a:r>
              <a:rPr lang="ru-RU" sz="1800" dirty="0" smtClean="0">
                <a:latin typeface="Times New Roman Tj"/>
                <a:ea typeface="Times New Roman"/>
                <a:cs typeface="Times New Roman"/>
              </a:rPr>
              <a:t>- </a:t>
            </a:r>
            <a:r>
              <a:rPr lang="ru-RU" sz="1800" dirty="0" err="1" smtClean="0">
                <a:latin typeface="Times New Roman Tj"/>
                <a:ea typeface="Times New Roman"/>
                <a:cs typeface="Times New Roman"/>
              </a:rPr>
              <a:t>иҷтимоӣ</a:t>
            </a:r>
            <a:r>
              <a:rPr lang="ru-RU" sz="1800" dirty="0" smtClean="0">
                <a:latin typeface="Times New Roman Tj"/>
                <a:ea typeface="Times New Roman"/>
                <a:cs typeface="Times New Roman"/>
              </a:rPr>
              <a:t>, </a:t>
            </a:r>
            <a:r>
              <a:rPr lang="ru-RU" sz="1800" dirty="0" err="1">
                <a:latin typeface="Times New Roman Tj"/>
                <a:ea typeface="Times New Roman"/>
                <a:cs typeface="Times New Roman"/>
              </a:rPr>
              <a:t>сиёсати</a:t>
            </a:r>
            <a:r>
              <a:rPr lang="ru-RU" sz="1800" dirty="0">
                <a:latin typeface="Times New Roman Tj"/>
                <a:ea typeface="Times New Roman"/>
                <a:cs typeface="Times New Roman"/>
              </a:rPr>
              <a:t> </a:t>
            </a:r>
            <a:r>
              <a:rPr lang="ru-RU" sz="1800" dirty="0" err="1">
                <a:latin typeface="Times New Roman Tj"/>
                <a:ea typeface="Times New Roman"/>
                <a:cs typeface="Times New Roman"/>
              </a:rPr>
              <a:t>дохилию</a:t>
            </a:r>
            <a:r>
              <a:rPr lang="ru-RU" sz="1800" dirty="0">
                <a:latin typeface="Times New Roman Tj"/>
                <a:ea typeface="Times New Roman"/>
                <a:cs typeface="Times New Roman"/>
              </a:rPr>
              <a:t> </a:t>
            </a:r>
            <a:r>
              <a:rPr lang="ru-RU" sz="1800" dirty="0" err="1" smtClean="0">
                <a:latin typeface="Times New Roman Tj"/>
                <a:ea typeface="Times New Roman"/>
                <a:cs typeface="Times New Roman"/>
              </a:rPr>
              <a:t>берунӣ</a:t>
            </a:r>
            <a:r>
              <a:rPr lang="ru-RU" sz="1800" dirty="0" smtClean="0">
                <a:latin typeface="Times New Roman Tj"/>
                <a:ea typeface="Times New Roman"/>
                <a:cs typeface="Times New Roman"/>
              </a:rPr>
              <a:t>, </a:t>
            </a:r>
            <a:r>
              <a:rPr lang="ru-RU" sz="1800" dirty="0" err="1">
                <a:latin typeface="Times New Roman Tj"/>
                <a:ea typeface="Times New Roman"/>
                <a:cs typeface="Times New Roman"/>
              </a:rPr>
              <a:t>муборизаи</a:t>
            </a:r>
            <a:r>
              <a:rPr lang="ru-RU" sz="1800" dirty="0">
                <a:latin typeface="Times New Roman Tj"/>
                <a:ea typeface="Times New Roman"/>
                <a:cs typeface="Times New Roman"/>
              </a:rPr>
              <a:t> </a:t>
            </a:r>
            <a:r>
              <a:rPr lang="ru-RU" sz="1800" dirty="0" err="1" smtClean="0">
                <a:latin typeface="Times New Roman Tj"/>
                <a:ea typeface="Times New Roman"/>
                <a:cs typeface="Times New Roman"/>
              </a:rPr>
              <a:t>табақавӣ</a:t>
            </a:r>
            <a:r>
              <a:rPr lang="ru-RU" sz="1800" dirty="0" smtClean="0">
                <a:latin typeface="Times New Roman Tj"/>
                <a:ea typeface="Times New Roman"/>
                <a:cs typeface="Times New Roman"/>
              </a:rPr>
              <a:t>, </a:t>
            </a:r>
            <a:r>
              <a:rPr lang="ru-RU" sz="1800" dirty="0" err="1">
                <a:latin typeface="Times New Roman Tj"/>
                <a:ea typeface="Times New Roman"/>
                <a:cs typeface="Times New Roman"/>
              </a:rPr>
              <a:t>таърихи</a:t>
            </a:r>
            <a:r>
              <a:rPr lang="ru-RU" sz="1800" dirty="0">
                <a:latin typeface="Times New Roman Tj"/>
                <a:ea typeface="Times New Roman"/>
                <a:cs typeface="Times New Roman"/>
              </a:rPr>
              <a:t> </a:t>
            </a:r>
            <a:r>
              <a:rPr lang="ru-RU" sz="1800" dirty="0" err="1">
                <a:latin typeface="Times New Roman Tj"/>
                <a:ea typeface="Times New Roman"/>
                <a:cs typeface="Times New Roman"/>
              </a:rPr>
              <a:t>раванди</a:t>
            </a:r>
            <a:r>
              <a:rPr lang="ru-RU" sz="1800" dirty="0">
                <a:latin typeface="Times New Roman Tj"/>
                <a:ea typeface="Times New Roman"/>
                <a:cs typeface="Times New Roman"/>
              </a:rPr>
              <a:t> </a:t>
            </a:r>
            <a:r>
              <a:rPr lang="ru-RU" sz="1800" dirty="0" err="1">
                <a:latin typeface="Times New Roman Tj"/>
                <a:ea typeface="Times New Roman"/>
                <a:cs typeface="Times New Roman"/>
              </a:rPr>
              <a:t>афкори</a:t>
            </a:r>
            <a:r>
              <a:rPr lang="ru-RU" sz="1800" dirty="0">
                <a:latin typeface="Times New Roman Tj"/>
                <a:ea typeface="Times New Roman"/>
                <a:cs typeface="Times New Roman"/>
              </a:rPr>
              <a:t>  </a:t>
            </a:r>
            <a:r>
              <a:rPr lang="ru-RU" sz="1800" dirty="0" err="1" smtClean="0">
                <a:latin typeface="Times New Roman Tj"/>
                <a:ea typeface="Times New Roman"/>
                <a:cs typeface="Times New Roman"/>
              </a:rPr>
              <a:t>ҷамъиятии</a:t>
            </a:r>
            <a:r>
              <a:rPr lang="ru-RU" sz="1800" dirty="0" smtClean="0">
                <a:latin typeface="Times New Roman Tj"/>
                <a:ea typeface="Times New Roman"/>
                <a:cs typeface="Times New Roman"/>
              </a:rPr>
              <a:t> </a:t>
            </a:r>
            <a:r>
              <a:rPr lang="ru-RU" sz="1800" dirty="0" err="1" smtClean="0">
                <a:latin typeface="Times New Roman Tj"/>
                <a:ea typeface="Times New Roman"/>
                <a:cs typeface="Times New Roman"/>
              </a:rPr>
              <a:t>халқи</a:t>
            </a:r>
            <a:r>
              <a:rPr lang="ru-RU" sz="1800" dirty="0" smtClean="0">
                <a:latin typeface="Times New Roman Tj"/>
                <a:ea typeface="Times New Roman"/>
                <a:cs typeface="Times New Roman"/>
              </a:rPr>
              <a:t> </a:t>
            </a:r>
            <a:r>
              <a:rPr lang="ru-RU" sz="1800" dirty="0">
                <a:latin typeface="Times New Roman Tj"/>
                <a:ea typeface="Times New Roman"/>
                <a:cs typeface="Times New Roman"/>
              </a:rPr>
              <a:t>рус </a:t>
            </a:r>
            <a:r>
              <a:rPr lang="ru-RU" sz="1800" dirty="0" err="1">
                <a:latin typeface="Times New Roman Tj"/>
                <a:ea typeface="Times New Roman"/>
                <a:cs typeface="Times New Roman"/>
              </a:rPr>
              <a:t>ва</a:t>
            </a:r>
            <a:r>
              <a:rPr lang="ru-RU" sz="1800" dirty="0">
                <a:latin typeface="Times New Roman Tj"/>
                <a:ea typeface="Times New Roman"/>
                <a:cs typeface="Times New Roman"/>
              </a:rPr>
              <a:t> </a:t>
            </a:r>
            <a:r>
              <a:rPr lang="ru-RU" sz="1800" dirty="0" err="1" smtClean="0">
                <a:latin typeface="Times New Roman Tj"/>
                <a:ea typeface="Times New Roman"/>
                <a:cs typeface="Times New Roman"/>
              </a:rPr>
              <a:t>ҳаракатҳои</a:t>
            </a:r>
            <a:r>
              <a:rPr lang="ru-RU" sz="1800" dirty="0" smtClean="0">
                <a:latin typeface="Times New Roman Tj"/>
                <a:ea typeface="Times New Roman"/>
                <a:cs typeface="Times New Roman"/>
              </a:rPr>
              <a:t> </a:t>
            </a:r>
            <a:r>
              <a:rPr lang="ru-RU" sz="1800" dirty="0" err="1" smtClean="0">
                <a:latin typeface="Times New Roman Tj"/>
                <a:ea typeface="Times New Roman"/>
                <a:cs typeface="Times New Roman"/>
              </a:rPr>
              <a:t>инқилобию</a:t>
            </a:r>
            <a:r>
              <a:rPr lang="ru-RU" sz="1800" dirty="0" smtClean="0">
                <a:latin typeface="Times New Roman Tj"/>
                <a:ea typeface="Times New Roman"/>
                <a:cs typeface="Times New Roman"/>
              </a:rPr>
              <a:t> </a:t>
            </a:r>
            <a:r>
              <a:rPr lang="ru-RU" sz="1800" dirty="0" err="1" smtClean="0">
                <a:latin typeface="Times New Roman Tj"/>
                <a:ea typeface="Times New Roman"/>
                <a:cs typeface="Times New Roman"/>
              </a:rPr>
              <a:t>муборизаҳои</a:t>
            </a:r>
            <a:r>
              <a:rPr lang="ru-RU" sz="1800" dirty="0" smtClean="0">
                <a:latin typeface="Times New Roman Tj"/>
                <a:ea typeface="Times New Roman"/>
                <a:cs typeface="Times New Roman"/>
              </a:rPr>
              <a:t> </a:t>
            </a:r>
            <a:r>
              <a:rPr lang="ru-RU" sz="1800" dirty="0" err="1" smtClean="0">
                <a:latin typeface="Times New Roman Tj"/>
                <a:ea typeface="Times New Roman"/>
                <a:cs typeface="Times New Roman"/>
              </a:rPr>
              <a:t>озодихоҳиро</a:t>
            </a:r>
            <a:r>
              <a:rPr lang="ru-RU" sz="1800" dirty="0" smtClean="0">
                <a:latin typeface="Times New Roman Tj"/>
                <a:ea typeface="Times New Roman"/>
                <a:cs typeface="Times New Roman"/>
              </a:rPr>
              <a:t> </a:t>
            </a:r>
            <a:r>
              <a:rPr lang="ru-RU" sz="1800" dirty="0">
                <a:latin typeface="Times New Roman Tj"/>
                <a:ea typeface="Times New Roman"/>
                <a:cs typeface="Times New Roman"/>
              </a:rPr>
              <a:t>дар </a:t>
            </a:r>
            <a:r>
              <a:rPr lang="ru-RU" sz="1800" dirty="0" err="1">
                <a:latin typeface="Times New Roman Tj"/>
                <a:ea typeface="Times New Roman"/>
                <a:cs typeface="Times New Roman"/>
              </a:rPr>
              <a:t>давраи</a:t>
            </a:r>
            <a:r>
              <a:rPr lang="ru-RU" sz="1800" dirty="0">
                <a:latin typeface="Times New Roman Tj"/>
                <a:ea typeface="Times New Roman"/>
                <a:cs typeface="Times New Roman"/>
              </a:rPr>
              <a:t> </a:t>
            </a:r>
            <a:r>
              <a:rPr lang="ru-RU" sz="1800" dirty="0" err="1">
                <a:latin typeface="Times New Roman Tj"/>
                <a:ea typeface="Times New Roman"/>
                <a:cs typeface="Times New Roman"/>
              </a:rPr>
              <a:t>пўсидашавии</a:t>
            </a:r>
            <a:r>
              <a:rPr lang="ru-RU" sz="1800" dirty="0">
                <a:latin typeface="Times New Roman Tj"/>
                <a:ea typeface="Times New Roman"/>
                <a:cs typeface="Times New Roman"/>
              </a:rPr>
              <a:t> </a:t>
            </a:r>
            <a:r>
              <a:rPr lang="ru-RU" sz="1800" dirty="0" err="1">
                <a:latin typeface="Times New Roman Tj"/>
                <a:ea typeface="Times New Roman"/>
                <a:cs typeface="Times New Roman"/>
              </a:rPr>
              <a:t>сохти</a:t>
            </a:r>
            <a:r>
              <a:rPr lang="ru-RU" sz="1800" dirty="0">
                <a:latin typeface="Times New Roman Tj"/>
                <a:ea typeface="Times New Roman"/>
                <a:cs typeface="Times New Roman"/>
              </a:rPr>
              <a:t> </a:t>
            </a:r>
            <a:r>
              <a:rPr lang="ru-RU" sz="1800" dirty="0" err="1" smtClean="0">
                <a:latin typeface="Times New Roman Tj"/>
                <a:ea typeface="Times New Roman"/>
                <a:cs typeface="Times New Roman"/>
              </a:rPr>
              <a:t>феодалӣ</a:t>
            </a:r>
            <a:r>
              <a:rPr lang="ru-RU" sz="1800" dirty="0" smtClean="0">
                <a:latin typeface="Times New Roman Tj"/>
                <a:ea typeface="Times New Roman"/>
                <a:cs typeface="Times New Roman"/>
              </a:rPr>
              <a:t> </a:t>
            </a:r>
            <a:r>
              <a:rPr lang="ru-RU" sz="1800" dirty="0" err="1">
                <a:latin typeface="Times New Roman Tj"/>
                <a:ea typeface="Times New Roman"/>
                <a:cs typeface="Times New Roman"/>
              </a:rPr>
              <a:t>ва</a:t>
            </a:r>
            <a:r>
              <a:rPr lang="ru-RU" sz="1800" dirty="0">
                <a:latin typeface="Times New Roman Tj"/>
                <a:ea typeface="Times New Roman"/>
                <a:cs typeface="Times New Roman"/>
              </a:rPr>
              <a:t> </a:t>
            </a:r>
            <a:r>
              <a:rPr lang="ru-RU" sz="1800" dirty="0" err="1">
                <a:latin typeface="Times New Roman Tj"/>
                <a:ea typeface="Times New Roman"/>
                <a:cs typeface="Times New Roman"/>
              </a:rPr>
              <a:t>ташаккулёбии</a:t>
            </a:r>
            <a:r>
              <a:rPr lang="ru-RU" sz="1800" dirty="0">
                <a:latin typeface="Times New Roman Tj"/>
                <a:ea typeface="Times New Roman"/>
                <a:cs typeface="Times New Roman"/>
              </a:rPr>
              <a:t> </a:t>
            </a:r>
            <a:r>
              <a:rPr lang="ru-RU" sz="1800" dirty="0" err="1">
                <a:latin typeface="Times New Roman Tj"/>
                <a:ea typeface="Times New Roman"/>
                <a:cs typeface="Times New Roman"/>
              </a:rPr>
              <a:t>сохти</a:t>
            </a:r>
            <a:r>
              <a:rPr lang="ru-RU" sz="1800" dirty="0">
                <a:latin typeface="Times New Roman Tj"/>
                <a:ea typeface="Times New Roman"/>
                <a:cs typeface="Times New Roman"/>
              </a:rPr>
              <a:t> </a:t>
            </a:r>
            <a:r>
              <a:rPr lang="ru-RU" sz="1800" dirty="0" err="1">
                <a:latin typeface="Times New Roman Tj"/>
                <a:ea typeface="Times New Roman"/>
                <a:cs typeface="Times New Roman"/>
              </a:rPr>
              <a:t>сармоядории</a:t>
            </a:r>
            <a:r>
              <a:rPr lang="ru-RU" sz="1800" dirty="0">
                <a:latin typeface="Times New Roman Tj"/>
                <a:ea typeface="Times New Roman"/>
                <a:cs typeface="Times New Roman"/>
              </a:rPr>
              <a:t> Россия </a:t>
            </a:r>
            <a:r>
              <a:rPr lang="ru-RU" sz="1800" dirty="0" err="1">
                <a:latin typeface="Times New Roman Tj"/>
                <a:ea typeface="Times New Roman"/>
                <a:cs typeface="Times New Roman"/>
              </a:rPr>
              <a:t>меомўзад</a:t>
            </a:r>
            <a:r>
              <a:rPr lang="ru-RU" sz="1800" dirty="0">
                <a:latin typeface="Times New Roman Tj"/>
                <a:ea typeface="Times New Roman"/>
                <a:cs typeface="Times New Roman"/>
              </a:rPr>
              <a:t>. </a:t>
            </a:r>
            <a:r>
              <a:rPr lang="ru-RU" sz="1800" dirty="0" err="1">
                <a:latin typeface="Times New Roman Tj"/>
                <a:ea typeface="Times New Roman"/>
                <a:cs typeface="Times New Roman"/>
              </a:rPr>
              <a:t>Курси</a:t>
            </a:r>
            <a:r>
              <a:rPr lang="ru-RU" sz="1800" dirty="0">
                <a:latin typeface="Times New Roman Tj"/>
                <a:ea typeface="Times New Roman"/>
                <a:cs typeface="Times New Roman"/>
              </a:rPr>
              <a:t> </a:t>
            </a:r>
            <a:r>
              <a:rPr lang="ru-RU" sz="1800" dirty="0" err="1">
                <a:latin typeface="Times New Roman Tj"/>
                <a:ea typeface="Times New Roman"/>
                <a:cs typeface="Times New Roman"/>
              </a:rPr>
              <a:t>лексия</a:t>
            </a:r>
            <a:r>
              <a:rPr lang="ru-RU" sz="1800" dirty="0">
                <a:latin typeface="Times New Roman Tj"/>
                <a:ea typeface="Times New Roman"/>
                <a:cs typeface="Times New Roman"/>
              </a:rPr>
              <a:t> </a:t>
            </a:r>
            <a:r>
              <a:rPr lang="ru-RU" sz="1800" dirty="0" err="1">
                <a:latin typeface="Times New Roman Tj"/>
                <a:ea typeface="Times New Roman"/>
                <a:cs typeface="Times New Roman"/>
              </a:rPr>
              <a:t>барои</a:t>
            </a:r>
            <a:r>
              <a:rPr lang="ru-RU" sz="1800" dirty="0">
                <a:latin typeface="Times New Roman Tj"/>
                <a:ea typeface="Times New Roman"/>
                <a:cs typeface="Times New Roman"/>
              </a:rPr>
              <a:t> </a:t>
            </a:r>
            <a:r>
              <a:rPr lang="ru-RU" sz="1800" dirty="0" err="1" smtClean="0">
                <a:latin typeface="Times New Roman Tj"/>
                <a:ea typeface="Times New Roman"/>
                <a:cs typeface="Times New Roman"/>
              </a:rPr>
              <a:t>донишҷўёни</a:t>
            </a:r>
            <a:r>
              <a:rPr lang="ru-RU" sz="1800" dirty="0" smtClean="0">
                <a:latin typeface="Times New Roman Tj"/>
                <a:ea typeface="Times New Roman"/>
                <a:cs typeface="Times New Roman"/>
              </a:rPr>
              <a:t> </a:t>
            </a:r>
            <a:r>
              <a:rPr lang="ru-RU" sz="1800" dirty="0" err="1" smtClean="0">
                <a:latin typeface="Times New Roman Tj"/>
                <a:ea typeface="Times New Roman"/>
                <a:cs typeface="Times New Roman"/>
              </a:rPr>
              <a:t>факултетҳо</a:t>
            </a:r>
            <a:r>
              <a:rPr lang="ru-RU" sz="1800" dirty="0" smtClean="0">
                <a:latin typeface="Times New Roman Tj"/>
                <a:ea typeface="Times New Roman"/>
                <a:cs typeface="Times New Roman"/>
              </a:rPr>
              <a:t> </a:t>
            </a:r>
            <a:r>
              <a:rPr lang="ru-RU" sz="1800" dirty="0" err="1">
                <a:latin typeface="Times New Roman Tj"/>
                <a:ea typeface="Times New Roman"/>
                <a:cs typeface="Times New Roman"/>
              </a:rPr>
              <a:t>ва</a:t>
            </a:r>
            <a:r>
              <a:rPr lang="ru-RU" sz="1800" dirty="0">
                <a:latin typeface="Times New Roman Tj"/>
                <a:ea typeface="Times New Roman"/>
                <a:cs typeface="Times New Roman"/>
              </a:rPr>
              <a:t> </a:t>
            </a:r>
            <a:r>
              <a:rPr lang="ru-RU" sz="1800" dirty="0" err="1" smtClean="0">
                <a:latin typeface="Times New Roman Tj"/>
                <a:ea typeface="Times New Roman"/>
                <a:cs typeface="Times New Roman"/>
              </a:rPr>
              <a:t>коллеҷҳо</a:t>
            </a:r>
            <a:r>
              <a:rPr lang="ru-RU" sz="1800" dirty="0" smtClean="0">
                <a:latin typeface="Times New Roman Tj"/>
                <a:ea typeface="Times New Roman"/>
                <a:cs typeface="Times New Roman"/>
              </a:rPr>
              <a:t> </a:t>
            </a:r>
            <a:r>
              <a:rPr lang="ru-RU" sz="1800" dirty="0" err="1">
                <a:latin typeface="Times New Roman Tj"/>
                <a:ea typeface="Times New Roman"/>
                <a:cs typeface="Times New Roman"/>
              </a:rPr>
              <a:t>пешкаш</a:t>
            </a:r>
            <a:r>
              <a:rPr lang="ru-RU" sz="1800" dirty="0">
                <a:latin typeface="Times New Roman Tj"/>
                <a:ea typeface="Times New Roman"/>
                <a:cs typeface="Times New Roman"/>
              </a:rPr>
              <a:t> </a:t>
            </a:r>
            <a:r>
              <a:rPr lang="ru-RU" sz="1800" dirty="0" err="1">
                <a:latin typeface="Times New Roman Tj"/>
                <a:ea typeface="Times New Roman"/>
                <a:cs typeface="Times New Roman"/>
              </a:rPr>
              <a:t>мегардад</a:t>
            </a:r>
            <a:r>
              <a:rPr lang="ru-RU" sz="1800" dirty="0">
                <a:latin typeface="Times New Roman Tj"/>
                <a:ea typeface="Times New Roman"/>
                <a:cs typeface="Times New Roman"/>
              </a:rPr>
              <a:t>.</a:t>
            </a:r>
            <a:endParaRPr lang="ru-RU" sz="1400" dirty="0">
              <a:latin typeface="Calibri"/>
              <a:ea typeface="Times New Roman"/>
              <a:cs typeface="Times New Roman"/>
            </a:endParaRPr>
          </a:p>
          <a:p>
            <a:endParaRPr lang="ru-RU" sz="1800" dirty="0"/>
          </a:p>
        </p:txBody>
      </p:sp>
      <p:pic>
        <p:nvPicPr>
          <p:cNvPr id="1026" name="Picture 2" descr="C:\Users\DDOT\Desktop\1.png"/>
          <p:cNvPicPr>
            <a:picLocks noChangeAspect="1" noChangeArrowheads="1"/>
          </p:cNvPicPr>
          <p:nvPr/>
        </p:nvPicPr>
        <p:blipFill>
          <a:blip r:embed="rId2" cstate="print"/>
          <a:srcRect/>
          <a:stretch>
            <a:fillRect/>
          </a:stretch>
        </p:blipFill>
        <p:spPr bwMode="auto">
          <a:xfrm>
            <a:off x="1000100" y="-54938"/>
            <a:ext cx="8143900" cy="1390650"/>
          </a:xfrm>
          <a:prstGeom prst="rect">
            <a:avLst/>
          </a:prstGeom>
          <a:noFill/>
        </p:spPr>
      </p:pic>
      <p:sp>
        <p:nvSpPr>
          <p:cNvPr id="4" name="Прямоугольник 3"/>
          <p:cNvSpPr/>
          <p:nvPr/>
        </p:nvSpPr>
        <p:spPr>
          <a:xfrm>
            <a:off x="1115616" y="5013176"/>
            <a:ext cx="7848872" cy="400110"/>
          </a:xfrm>
          <a:prstGeom prst="rect">
            <a:avLst/>
          </a:prstGeom>
        </p:spPr>
        <p:txBody>
          <a:bodyPr wrap="square">
            <a:spAutoFit/>
          </a:bodyPr>
          <a:lstStyle/>
          <a:p>
            <a:pPr lvl="0" algn="just"/>
            <a:r>
              <a:rPr lang="ru-RU" sz="2000" dirty="0" smtClean="0">
                <a:latin typeface="Arial Narrow" pitchFamily="34" charset="0"/>
              </a:rPr>
              <a:t>	</a:t>
            </a:r>
            <a:endParaRPr lang="ru-RU" sz="2000" b="1" i="1" dirty="0">
              <a:solidFill>
                <a:schemeClr val="accent5">
                  <a:lumMod val="50000"/>
                </a:schemeClr>
              </a:solidFill>
            </a:endParaRPr>
          </a:p>
        </p:txBody>
      </p:sp>
      <p:sp>
        <p:nvSpPr>
          <p:cNvPr id="6" name="Прямоугольник 5"/>
          <p:cNvSpPr/>
          <p:nvPr/>
        </p:nvSpPr>
        <p:spPr>
          <a:xfrm>
            <a:off x="1691680" y="1556792"/>
            <a:ext cx="269626" cy="584775"/>
          </a:xfrm>
          <a:prstGeom prst="rect">
            <a:avLst/>
          </a:prstGeom>
        </p:spPr>
        <p:txBody>
          <a:bodyPr wrap="none">
            <a:spAutoFit/>
          </a:bodyPr>
          <a:lstStyle/>
          <a:p>
            <a:r>
              <a:rPr lang="ru-RU" sz="3200" b="1" dirty="0" smtClean="0"/>
              <a:t> </a:t>
            </a:r>
            <a:endParaRPr lang="ru-RU" sz="3200" dirty="0"/>
          </a:p>
        </p:txBody>
      </p:sp>
      <p:pic>
        <p:nvPicPr>
          <p:cNvPr id="2050" name="Picture 2" descr="C:\Users\admin\Desktop\Факулиеим таърих\0009.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331640" y="1562572"/>
            <a:ext cx="3341454" cy="5034780"/>
          </a:xfrm>
          <a:prstGeom prst="rect">
            <a:avLst/>
          </a:prstGeom>
          <a:ln w="50800">
            <a:gradFill>
              <a:gsLst>
                <a:gs pos="65000">
                  <a:srgbClr val="BA0066"/>
                </a:gs>
                <a:gs pos="30000">
                  <a:srgbClr val="66008F"/>
                </a:gs>
                <a:gs pos="0">
                  <a:srgbClr val="000082"/>
                </a:gs>
                <a:gs pos="90000">
                  <a:srgbClr val="FF0000"/>
                </a:gs>
                <a:gs pos="100000">
                  <a:srgbClr val="FF8200"/>
                </a:gs>
              </a:gsLst>
              <a:lin ang="2700000" scaled="0"/>
            </a:grad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148064" y="1556792"/>
            <a:ext cx="3753664" cy="648072"/>
          </a:xfrm>
          <a:solidFill>
            <a:srgbClr val="3399FF">
              <a:alpha val="10196"/>
            </a:srgbClr>
          </a:solidFill>
        </p:spPr>
        <p:txBody>
          <a:bodyPr>
            <a:normAutofit/>
          </a:bodyPr>
          <a:lstStyle/>
          <a:p>
            <a:pPr algn="ctr"/>
            <a:r>
              <a:rPr lang="ru-RU" sz="2200" b="1" dirty="0" err="1" smtClean="0">
                <a:solidFill>
                  <a:schemeClr val="tx1"/>
                </a:solidFill>
                <a:effectLst/>
                <a:latin typeface="Times New Roman Tj"/>
                <a:ea typeface="Times New Roman"/>
                <a:cs typeface="Times New Roman"/>
              </a:rPr>
              <a:t>Насимҷон</a:t>
            </a:r>
            <a:r>
              <a:rPr lang="ru-RU" sz="2200" b="1" dirty="0" smtClean="0">
                <a:solidFill>
                  <a:schemeClr val="tx1"/>
                </a:solidFill>
                <a:effectLst/>
                <a:latin typeface="Times New Roman Tj"/>
                <a:ea typeface="Times New Roman"/>
                <a:cs typeface="Times New Roman"/>
              </a:rPr>
              <a:t> </a:t>
            </a:r>
            <a:r>
              <a:rPr lang="ru-RU" sz="2200" b="1" dirty="0" err="1">
                <a:solidFill>
                  <a:schemeClr val="tx1"/>
                </a:solidFill>
                <a:effectLst/>
                <a:latin typeface="Times New Roman Tj"/>
                <a:ea typeface="Times New Roman"/>
                <a:cs typeface="Times New Roman"/>
              </a:rPr>
              <a:t>Зарифов</a:t>
            </a:r>
            <a:r>
              <a:rPr lang="ru-RU" sz="2200" b="1" dirty="0">
                <a:solidFill>
                  <a:schemeClr val="tx1"/>
                </a:solidFill>
                <a:effectLst/>
                <a:latin typeface="Times New Roman Tj"/>
                <a:ea typeface="Times New Roman"/>
                <a:cs typeface="Times New Roman"/>
              </a:rPr>
              <a:t> </a:t>
            </a:r>
            <a:endParaRPr lang="ru-RU" dirty="0">
              <a:solidFill>
                <a:schemeClr val="tx1"/>
              </a:solidFill>
            </a:endParaRPr>
          </a:p>
        </p:txBody>
      </p:sp>
      <p:sp>
        <p:nvSpPr>
          <p:cNvPr id="3" name="Объект 2"/>
          <p:cNvSpPr>
            <a:spLocks noGrp="1"/>
          </p:cNvSpPr>
          <p:nvPr>
            <p:ph idx="1"/>
          </p:nvPr>
        </p:nvSpPr>
        <p:spPr>
          <a:xfrm>
            <a:off x="5148064" y="2348880"/>
            <a:ext cx="3785624" cy="4321495"/>
          </a:xfrm>
          <a:solidFill>
            <a:srgbClr val="3399FF">
              <a:alpha val="10196"/>
            </a:srgbClr>
          </a:solidFill>
        </p:spPr>
        <p:txBody>
          <a:bodyPr>
            <a:normAutofit/>
          </a:bodyPr>
          <a:lstStyle/>
          <a:p>
            <a:pPr marL="82296" indent="0" algn="ctr">
              <a:lnSpc>
                <a:spcPct val="115000"/>
              </a:lnSpc>
              <a:spcAft>
                <a:spcPts val="1000"/>
              </a:spcAft>
              <a:buNone/>
              <a:tabLst>
                <a:tab pos="2381250" algn="l"/>
              </a:tabLst>
            </a:pPr>
            <a:r>
              <a:rPr lang="ru-RU" sz="1800" dirty="0" err="1">
                <a:latin typeface="Times New Roman Tj"/>
                <a:ea typeface="Times New Roman"/>
                <a:cs typeface="Times New Roman"/>
              </a:rPr>
              <a:t>Васоити</a:t>
            </a:r>
            <a:r>
              <a:rPr lang="ru-RU" sz="1800" dirty="0">
                <a:latin typeface="Times New Roman Tj"/>
                <a:ea typeface="Times New Roman"/>
                <a:cs typeface="Times New Roman"/>
              </a:rPr>
              <a:t> </a:t>
            </a:r>
            <a:r>
              <a:rPr lang="ru-RU" sz="1800" dirty="0" err="1" smtClean="0">
                <a:latin typeface="Times New Roman Tj"/>
                <a:ea typeface="Times New Roman"/>
                <a:cs typeface="Times New Roman"/>
              </a:rPr>
              <a:t>таълимӣ</a:t>
            </a:r>
            <a:r>
              <a:rPr lang="ru-RU" sz="1800" dirty="0" smtClean="0">
                <a:latin typeface="Times New Roman Tj"/>
                <a:ea typeface="Times New Roman"/>
                <a:cs typeface="Times New Roman"/>
              </a:rPr>
              <a:t> </a:t>
            </a:r>
            <a:r>
              <a:rPr lang="ru-RU" sz="1800" dirty="0" err="1">
                <a:latin typeface="Times New Roman Tj"/>
                <a:ea typeface="Times New Roman"/>
                <a:cs typeface="Times New Roman"/>
              </a:rPr>
              <a:t>барои</a:t>
            </a:r>
            <a:r>
              <a:rPr lang="ru-RU" sz="1800" dirty="0">
                <a:latin typeface="Times New Roman Tj"/>
                <a:ea typeface="Times New Roman"/>
                <a:cs typeface="Times New Roman"/>
              </a:rPr>
              <a:t> </a:t>
            </a:r>
            <a:r>
              <a:rPr lang="ru-RU" sz="1800" dirty="0" err="1" smtClean="0">
                <a:latin typeface="Times New Roman Tj"/>
                <a:ea typeface="Times New Roman"/>
                <a:cs typeface="Times New Roman"/>
              </a:rPr>
              <a:t>факултетҳои</a:t>
            </a:r>
            <a:r>
              <a:rPr lang="ru-RU" sz="1800" dirty="0" smtClean="0">
                <a:latin typeface="Times New Roman Tj"/>
                <a:ea typeface="Times New Roman"/>
                <a:cs typeface="Times New Roman"/>
              </a:rPr>
              <a:t>  </a:t>
            </a:r>
            <a:r>
              <a:rPr lang="ru-RU" sz="1800" dirty="0" err="1">
                <a:latin typeface="Times New Roman Tj"/>
                <a:ea typeface="Times New Roman"/>
                <a:cs typeface="Times New Roman"/>
              </a:rPr>
              <a:t>таърихи</a:t>
            </a:r>
            <a:r>
              <a:rPr lang="ru-RU" sz="1800" dirty="0">
                <a:latin typeface="Times New Roman Tj"/>
                <a:ea typeface="Times New Roman"/>
                <a:cs typeface="Times New Roman"/>
              </a:rPr>
              <a:t> </a:t>
            </a:r>
            <a:r>
              <a:rPr lang="ru-RU" sz="1800" dirty="0" err="1">
                <a:latin typeface="Times New Roman Tj"/>
                <a:ea typeface="Times New Roman"/>
                <a:cs typeface="Times New Roman"/>
              </a:rPr>
              <a:t>макотиби</a:t>
            </a:r>
            <a:r>
              <a:rPr lang="ru-RU" sz="1800" dirty="0">
                <a:latin typeface="Times New Roman Tj"/>
                <a:ea typeface="Times New Roman"/>
                <a:cs typeface="Times New Roman"/>
              </a:rPr>
              <a:t> </a:t>
            </a:r>
            <a:r>
              <a:rPr lang="ru-RU" sz="1800" dirty="0" err="1">
                <a:latin typeface="Times New Roman Tj"/>
                <a:ea typeface="Times New Roman"/>
                <a:cs typeface="Times New Roman"/>
              </a:rPr>
              <a:t>олии</a:t>
            </a:r>
            <a:r>
              <a:rPr lang="ru-RU" sz="1800" dirty="0">
                <a:latin typeface="Times New Roman Tj"/>
                <a:ea typeface="Times New Roman"/>
                <a:cs typeface="Times New Roman"/>
              </a:rPr>
              <a:t> </a:t>
            </a:r>
            <a:r>
              <a:rPr lang="ru-RU" sz="1800" dirty="0" err="1" smtClean="0">
                <a:latin typeface="Times New Roman Tj"/>
                <a:ea typeface="Times New Roman"/>
                <a:cs typeface="Times New Roman"/>
              </a:rPr>
              <a:t>ҷумҳурӣ</a:t>
            </a:r>
            <a:r>
              <a:rPr lang="ru-RU" sz="1800" dirty="0" smtClean="0">
                <a:latin typeface="Times New Roman Tj"/>
                <a:ea typeface="Times New Roman"/>
                <a:cs typeface="Times New Roman"/>
              </a:rPr>
              <a:t> </a:t>
            </a:r>
            <a:r>
              <a:rPr lang="ru-RU" sz="1800" dirty="0" err="1">
                <a:latin typeface="Times New Roman Tj"/>
                <a:ea typeface="Times New Roman"/>
                <a:cs typeface="Times New Roman"/>
              </a:rPr>
              <a:t>таълиф</a:t>
            </a:r>
            <a:r>
              <a:rPr lang="ru-RU" sz="1800" dirty="0">
                <a:latin typeface="Times New Roman Tj"/>
                <a:ea typeface="Times New Roman"/>
                <a:cs typeface="Times New Roman"/>
              </a:rPr>
              <a:t> </a:t>
            </a:r>
            <a:r>
              <a:rPr lang="ru-RU" sz="1800" dirty="0" err="1">
                <a:latin typeface="Times New Roman Tj"/>
                <a:ea typeface="Times New Roman"/>
                <a:cs typeface="Times New Roman"/>
              </a:rPr>
              <a:t>шудааст</a:t>
            </a:r>
            <a:r>
              <a:rPr lang="ru-RU" sz="1800" dirty="0">
                <a:latin typeface="Times New Roman Tj"/>
                <a:ea typeface="Times New Roman"/>
                <a:cs typeface="Times New Roman"/>
              </a:rPr>
              <a:t>. Дар он </a:t>
            </a:r>
            <a:r>
              <a:rPr lang="ru-RU" sz="1800" dirty="0" err="1">
                <a:latin typeface="Times New Roman Tj"/>
                <a:ea typeface="Times New Roman"/>
                <a:cs typeface="Times New Roman"/>
              </a:rPr>
              <a:t>таърихи</a:t>
            </a:r>
            <a:r>
              <a:rPr lang="ru-RU" sz="1800" dirty="0">
                <a:latin typeface="Times New Roman Tj"/>
                <a:ea typeface="Times New Roman"/>
                <a:cs typeface="Times New Roman"/>
              </a:rPr>
              <a:t> </a:t>
            </a:r>
            <a:r>
              <a:rPr lang="ru-RU" sz="1800" dirty="0" err="1">
                <a:latin typeface="Times New Roman Tj"/>
                <a:ea typeface="Times New Roman"/>
                <a:cs typeface="Times New Roman"/>
              </a:rPr>
              <a:t>сиёсии</a:t>
            </a:r>
            <a:r>
              <a:rPr lang="ru-RU" sz="1800" dirty="0">
                <a:latin typeface="Times New Roman Tj"/>
                <a:ea typeface="Times New Roman"/>
                <a:cs typeface="Times New Roman"/>
              </a:rPr>
              <a:t> </a:t>
            </a:r>
            <a:r>
              <a:rPr lang="ru-RU" sz="1800" dirty="0" err="1">
                <a:latin typeface="Times New Roman Tj"/>
                <a:ea typeface="Times New Roman"/>
                <a:cs typeface="Times New Roman"/>
              </a:rPr>
              <a:t>давлатдории</a:t>
            </a:r>
            <a:r>
              <a:rPr lang="ru-RU" sz="1800" dirty="0">
                <a:latin typeface="Times New Roman Tj"/>
                <a:ea typeface="Times New Roman"/>
                <a:cs typeface="Times New Roman"/>
              </a:rPr>
              <a:t> </a:t>
            </a:r>
            <a:r>
              <a:rPr lang="ru-RU" sz="1800" dirty="0" err="1" smtClean="0">
                <a:latin typeface="Times New Roman Tj"/>
                <a:ea typeface="Times New Roman"/>
                <a:cs typeface="Times New Roman"/>
              </a:rPr>
              <a:t>Муғулҳои</a:t>
            </a:r>
            <a:r>
              <a:rPr lang="ru-RU" sz="1800" dirty="0" smtClean="0">
                <a:latin typeface="Times New Roman Tj"/>
                <a:ea typeface="Times New Roman"/>
                <a:cs typeface="Times New Roman"/>
              </a:rPr>
              <a:t> </a:t>
            </a:r>
            <a:r>
              <a:rPr lang="ru-RU" sz="1800" dirty="0" err="1" smtClean="0">
                <a:latin typeface="Times New Roman Tj"/>
                <a:ea typeface="Times New Roman"/>
                <a:cs typeface="Times New Roman"/>
              </a:rPr>
              <a:t>ҳиндустон</a:t>
            </a:r>
            <a:r>
              <a:rPr lang="ru-RU" sz="1800" dirty="0" smtClean="0">
                <a:latin typeface="Times New Roman Tj"/>
                <a:ea typeface="Times New Roman"/>
                <a:cs typeface="Times New Roman"/>
              </a:rPr>
              <a:t> </a:t>
            </a:r>
            <a:r>
              <a:rPr lang="ru-RU" sz="1800" dirty="0">
                <a:latin typeface="Times New Roman Tj"/>
                <a:ea typeface="Times New Roman"/>
                <a:cs typeface="Times New Roman"/>
              </a:rPr>
              <a:t>, </a:t>
            </a:r>
            <a:r>
              <a:rPr lang="ru-RU" sz="1800" dirty="0" err="1" smtClean="0">
                <a:latin typeface="Times New Roman Tj"/>
                <a:ea typeface="Times New Roman"/>
                <a:cs typeface="Times New Roman"/>
              </a:rPr>
              <a:t>ҳаёти</a:t>
            </a:r>
            <a:r>
              <a:rPr lang="ru-RU" sz="1800" dirty="0" smtClean="0">
                <a:latin typeface="Times New Roman Tj"/>
                <a:ea typeface="Times New Roman"/>
                <a:cs typeface="Times New Roman"/>
              </a:rPr>
              <a:t> </a:t>
            </a:r>
            <a:r>
              <a:rPr lang="ru-RU" sz="1800" dirty="0" err="1" smtClean="0">
                <a:latin typeface="Times New Roman Tj"/>
                <a:ea typeface="Times New Roman"/>
                <a:cs typeface="Times New Roman"/>
              </a:rPr>
              <a:t>иҷтимоию</a:t>
            </a:r>
            <a:r>
              <a:rPr lang="ru-RU" sz="1800" dirty="0" smtClean="0">
                <a:latin typeface="Times New Roman Tj"/>
                <a:ea typeface="Times New Roman"/>
                <a:cs typeface="Times New Roman"/>
              </a:rPr>
              <a:t> </a:t>
            </a:r>
            <a:r>
              <a:rPr lang="ru-RU" sz="1800" dirty="0" err="1" smtClean="0">
                <a:latin typeface="Times New Roman Tj"/>
                <a:ea typeface="Times New Roman"/>
                <a:cs typeface="Times New Roman"/>
              </a:rPr>
              <a:t>иқтисодӣ</a:t>
            </a:r>
            <a:r>
              <a:rPr lang="ru-RU" sz="1800" dirty="0" smtClean="0">
                <a:latin typeface="Times New Roman Tj"/>
                <a:ea typeface="Times New Roman"/>
                <a:cs typeface="Times New Roman"/>
              </a:rPr>
              <a:t> </a:t>
            </a:r>
            <a:r>
              <a:rPr lang="ru-RU" sz="1800" dirty="0" err="1">
                <a:latin typeface="Times New Roman Tj"/>
                <a:ea typeface="Times New Roman"/>
                <a:cs typeface="Times New Roman"/>
              </a:rPr>
              <a:t>ва</a:t>
            </a:r>
            <a:r>
              <a:rPr lang="ru-RU" sz="1800" dirty="0">
                <a:latin typeface="Times New Roman Tj"/>
                <a:ea typeface="Times New Roman"/>
                <a:cs typeface="Times New Roman"/>
              </a:rPr>
              <a:t> </a:t>
            </a:r>
            <a:r>
              <a:rPr lang="ru-RU" sz="1800" dirty="0" err="1" smtClean="0">
                <a:latin typeface="Times New Roman Tj"/>
                <a:ea typeface="Times New Roman"/>
                <a:cs typeface="Times New Roman"/>
              </a:rPr>
              <a:t>фарҳангии</a:t>
            </a:r>
            <a:r>
              <a:rPr lang="ru-RU" sz="1800" dirty="0" smtClean="0">
                <a:latin typeface="Times New Roman Tj"/>
                <a:ea typeface="Times New Roman"/>
                <a:cs typeface="Times New Roman"/>
              </a:rPr>
              <a:t> </a:t>
            </a:r>
            <a:r>
              <a:rPr lang="ru-RU" sz="1800" dirty="0" err="1">
                <a:latin typeface="Times New Roman Tj"/>
                <a:ea typeface="Times New Roman"/>
                <a:cs typeface="Times New Roman"/>
              </a:rPr>
              <a:t>мамлакат</a:t>
            </a:r>
            <a:r>
              <a:rPr lang="ru-RU" sz="1800" dirty="0">
                <a:latin typeface="Times New Roman Tj"/>
                <a:ea typeface="Times New Roman"/>
                <a:cs typeface="Times New Roman"/>
              </a:rPr>
              <a:t> аз </a:t>
            </a:r>
            <a:r>
              <a:rPr lang="ru-RU" sz="1800" dirty="0" err="1">
                <a:latin typeface="Times New Roman Tj"/>
                <a:ea typeface="Times New Roman"/>
                <a:cs typeface="Times New Roman"/>
              </a:rPr>
              <a:t>ибтидои</a:t>
            </a:r>
            <a:r>
              <a:rPr lang="ru-RU" sz="1800" dirty="0">
                <a:latin typeface="Times New Roman Tj"/>
                <a:ea typeface="Times New Roman"/>
                <a:cs typeface="Times New Roman"/>
              </a:rPr>
              <a:t> асри16 то </a:t>
            </a:r>
            <a:r>
              <a:rPr lang="ru-RU" sz="1800" dirty="0" err="1">
                <a:latin typeface="Times New Roman Tj"/>
                <a:ea typeface="Times New Roman"/>
                <a:cs typeface="Times New Roman"/>
              </a:rPr>
              <a:t>миёнаи</a:t>
            </a:r>
            <a:r>
              <a:rPr lang="ru-RU" sz="1800" dirty="0">
                <a:latin typeface="Times New Roman Tj"/>
                <a:ea typeface="Times New Roman"/>
                <a:cs typeface="Times New Roman"/>
              </a:rPr>
              <a:t> </a:t>
            </a:r>
            <a:r>
              <a:rPr lang="ru-RU" sz="1800" dirty="0" err="1">
                <a:latin typeface="Times New Roman Tj"/>
                <a:ea typeface="Times New Roman"/>
                <a:cs typeface="Times New Roman"/>
              </a:rPr>
              <a:t>асри</a:t>
            </a:r>
            <a:r>
              <a:rPr lang="ru-RU" sz="1800" dirty="0">
                <a:latin typeface="Times New Roman Tj"/>
                <a:ea typeface="Times New Roman"/>
                <a:cs typeface="Times New Roman"/>
              </a:rPr>
              <a:t> 19 </a:t>
            </a:r>
            <a:r>
              <a:rPr lang="ru-RU" sz="1800" dirty="0" err="1">
                <a:latin typeface="Times New Roman Tj"/>
                <a:ea typeface="Times New Roman"/>
                <a:cs typeface="Times New Roman"/>
              </a:rPr>
              <a:t>мухтасаран</a:t>
            </a:r>
            <a:r>
              <a:rPr lang="ru-RU" sz="1800" dirty="0">
                <a:latin typeface="Times New Roman Tj"/>
                <a:ea typeface="Times New Roman"/>
                <a:cs typeface="Times New Roman"/>
              </a:rPr>
              <a:t> </a:t>
            </a:r>
            <a:r>
              <a:rPr lang="ru-RU" sz="1800" dirty="0" err="1">
                <a:latin typeface="Times New Roman Tj"/>
                <a:ea typeface="Times New Roman"/>
                <a:cs typeface="Times New Roman"/>
              </a:rPr>
              <a:t>инъиикос</a:t>
            </a:r>
            <a:r>
              <a:rPr lang="ru-RU" sz="1800" dirty="0">
                <a:latin typeface="Times New Roman Tj"/>
                <a:ea typeface="Times New Roman"/>
                <a:cs typeface="Times New Roman"/>
              </a:rPr>
              <a:t> </a:t>
            </a:r>
            <a:r>
              <a:rPr lang="ru-RU" sz="1800" dirty="0" err="1">
                <a:latin typeface="Times New Roman Tj"/>
                <a:ea typeface="Times New Roman"/>
                <a:cs typeface="Times New Roman"/>
              </a:rPr>
              <a:t>ёфтааст</a:t>
            </a:r>
            <a:r>
              <a:rPr lang="ru-RU" sz="1800" dirty="0">
                <a:latin typeface="Times New Roman Tj"/>
                <a:ea typeface="Times New Roman"/>
                <a:cs typeface="Times New Roman"/>
              </a:rPr>
              <a:t>.</a:t>
            </a:r>
            <a:endParaRPr lang="ru-RU" sz="1400" dirty="0">
              <a:latin typeface="Calibri"/>
              <a:ea typeface="Times New Roman"/>
              <a:cs typeface="Times New Roman"/>
            </a:endParaRPr>
          </a:p>
          <a:p>
            <a:pPr marL="82296" lvl="0" indent="0">
              <a:buClr>
                <a:srgbClr val="3891A7"/>
              </a:buClr>
              <a:buNone/>
            </a:pPr>
            <a:endParaRPr lang="ru-RU" sz="1800" dirty="0">
              <a:solidFill>
                <a:prstClr val="black"/>
              </a:solidFill>
            </a:endParaRPr>
          </a:p>
        </p:txBody>
      </p:sp>
      <p:pic>
        <p:nvPicPr>
          <p:cNvPr id="1026" name="Picture 2" descr="C:\Users\DDOT\Desktop\1.png"/>
          <p:cNvPicPr>
            <a:picLocks noChangeAspect="1" noChangeArrowheads="1"/>
          </p:cNvPicPr>
          <p:nvPr/>
        </p:nvPicPr>
        <p:blipFill>
          <a:blip r:embed="rId2" cstate="print"/>
          <a:srcRect/>
          <a:stretch>
            <a:fillRect/>
          </a:stretch>
        </p:blipFill>
        <p:spPr bwMode="auto">
          <a:xfrm>
            <a:off x="1000100" y="0"/>
            <a:ext cx="8143900" cy="1390650"/>
          </a:xfrm>
          <a:prstGeom prst="rect">
            <a:avLst/>
          </a:prstGeom>
          <a:noFill/>
        </p:spPr>
      </p:pic>
      <p:pic>
        <p:nvPicPr>
          <p:cNvPr id="3074" name="Picture 2" descr="C:\Users\admin\Desktop\Факулиеим таърих\0007.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259632" y="1556792"/>
            <a:ext cx="3497307" cy="5113583"/>
          </a:xfrm>
          <a:prstGeom prst="rect">
            <a:avLst/>
          </a:prstGeom>
          <a:ln w="50800">
            <a:gradFill>
              <a:gsLst>
                <a:gs pos="65000">
                  <a:srgbClr val="BA0066"/>
                </a:gs>
                <a:gs pos="30000">
                  <a:srgbClr val="66008F"/>
                </a:gs>
                <a:gs pos="0">
                  <a:srgbClr val="000082"/>
                </a:gs>
                <a:gs pos="90000">
                  <a:srgbClr val="FF0000"/>
                </a:gs>
                <a:gs pos="100000">
                  <a:srgbClr val="FF8200"/>
                </a:gs>
              </a:gsLst>
              <a:lin ang="2700000" scaled="0"/>
            </a:grad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250872" y="1578778"/>
            <a:ext cx="3713616" cy="720080"/>
          </a:xfrm>
          <a:solidFill>
            <a:srgbClr val="3399FF">
              <a:alpha val="10196"/>
            </a:srgbClr>
          </a:solidFill>
        </p:spPr>
        <p:txBody>
          <a:bodyPr>
            <a:normAutofit/>
          </a:bodyPr>
          <a:lstStyle/>
          <a:p>
            <a:pPr algn="ctr"/>
            <a:r>
              <a:rPr lang="ru-RU" sz="2000" b="1" dirty="0" err="1">
                <a:solidFill>
                  <a:schemeClr val="tx1"/>
                </a:solidFill>
                <a:effectLst/>
                <a:latin typeface="Times New Roman Tj"/>
                <a:ea typeface="Times New Roman"/>
                <a:cs typeface="Times New Roman"/>
              </a:rPr>
              <a:t>И.Б.Бўриев</a:t>
            </a:r>
            <a:endParaRPr lang="ru-RU" sz="2000" dirty="0">
              <a:solidFill>
                <a:schemeClr val="tx1"/>
              </a:solidFill>
            </a:endParaRPr>
          </a:p>
        </p:txBody>
      </p:sp>
      <p:sp>
        <p:nvSpPr>
          <p:cNvPr id="3" name="Объект 2"/>
          <p:cNvSpPr>
            <a:spLocks noGrp="1"/>
          </p:cNvSpPr>
          <p:nvPr>
            <p:ph idx="1"/>
          </p:nvPr>
        </p:nvSpPr>
        <p:spPr>
          <a:xfrm>
            <a:off x="5220072" y="2420888"/>
            <a:ext cx="3713616" cy="4176464"/>
          </a:xfrm>
          <a:solidFill>
            <a:srgbClr val="3399FF">
              <a:alpha val="10196"/>
            </a:srgbClr>
          </a:solidFill>
        </p:spPr>
        <p:txBody>
          <a:bodyPr>
            <a:normAutofit/>
          </a:bodyPr>
          <a:lstStyle/>
          <a:p>
            <a:pPr marL="82296" indent="0" algn="ctr">
              <a:lnSpc>
                <a:spcPct val="115000"/>
              </a:lnSpc>
              <a:spcAft>
                <a:spcPts val="1000"/>
              </a:spcAft>
              <a:buNone/>
              <a:tabLst>
                <a:tab pos="2381250" algn="l"/>
              </a:tabLst>
            </a:pPr>
            <a:r>
              <a:rPr lang="ru-RU" sz="1800" dirty="0" err="1">
                <a:latin typeface="Times New Roman Tj"/>
                <a:ea typeface="Times New Roman"/>
                <a:cs typeface="Times New Roman"/>
              </a:rPr>
              <a:t>Нашри</a:t>
            </a:r>
            <a:r>
              <a:rPr lang="ru-RU" sz="1800" dirty="0">
                <a:latin typeface="Times New Roman Tj"/>
                <a:ea typeface="Times New Roman"/>
                <a:cs typeface="Times New Roman"/>
              </a:rPr>
              <a:t> </a:t>
            </a:r>
            <a:r>
              <a:rPr lang="ru-RU" sz="1800" dirty="0" err="1">
                <a:latin typeface="Times New Roman Tj"/>
                <a:ea typeface="Times New Roman"/>
                <a:cs typeface="Times New Roman"/>
              </a:rPr>
              <a:t>сеюми</a:t>
            </a:r>
            <a:r>
              <a:rPr lang="ru-RU" sz="1800" dirty="0">
                <a:latin typeface="Times New Roman Tj"/>
                <a:ea typeface="Times New Roman"/>
                <a:cs typeface="Times New Roman"/>
              </a:rPr>
              <a:t> </a:t>
            </a:r>
            <a:r>
              <a:rPr lang="ru-RU" sz="1800" dirty="0" err="1">
                <a:latin typeface="Times New Roman Tj"/>
                <a:ea typeface="Times New Roman"/>
                <a:cs typeface="Times New Roman"/>
              </a:rPr>
              <a:t>дастури</a:t>
            </a:r>
            <a:r>
              <a:rPr lang="ru-RU" sz="1800" dirty="0">
                <a:latin typeface="Times New Roman Tj"/>
                <a:ea typeface="Times New Roman"/>
                <a:cs typeface="Times New Roman"/>
              </a:rPr>
              <a:t> </a:t>
            </a:r>
            <a:r>
              <a:rPr lang="ru-RU" sz="1800" dirty="0" err="1" smtClean="0">
                <a:latin typeface="Times New Roman Tj"/>
                <a:ea typeface="Times New Roman"/>
                <a:cs typeface="Times New Roman"/>
              </a:rPr>
              <a:t>таълимӣ</a:t>
            </a:r>
            <a:r>
              <a:rPr lang="ru-RU" sz="1800" dirty="0" smtClean="0">
                <a:latin typeface="Times New Roman Tj"/>
                <a:ea typeface="Times New Roman"/>
                <a:cs typeface="Times New Roman"/>
              </a:rPr>
              <a:t> </a:t>
            </a:r>
            <a:r>
              <a:rPr lang="ru-RU" sz="1800" dirty="0" err="1">
                <a:latin typeface="Times New Roman Tj"/>
                <a:ea typeface="Times New Roman"/>
                <a:cs typeface="Times New Roman"/>
              </a:rPr>
              <a:t>бо</a:t>
            </a:r>
            <a:r>
              <a:rPr lang="ru-RU" sz="1800" dirty="0">
                <a:latin typeface="Times New Roman Tj"/>
                <a:ea typeface="Times New Roman"/>
                <a:cs typeface="Times New Roman"/>
              </a:rPr>
              <a:t> </a:t>
            </a:r>
            <a:r>
              <a:rPr lang="ru-RU" sz="1800" dirty="0" err="1" smtClean="0">
                <a:latin typeface="Times New Roman Tj"/>
                <a:ea typeface="Times New Roman"/>
                <a:cs typeface="Times New Roman"/>
              </a:rPr>
              <a:t>тағиру</a:t>
            </a:r>
            <a:r>
              <a:rPr lang="ru-RU" sz="1800" dirty="0" smtClean="0">
                <a:latin typeface="Times New Roman Tj"/>
                <a:ea typeface="Times New Roman"/>
                <a:cs typeface="Times New Roman"/>
              </a:rPr>
              <a:t> </a:t>
            </a:r>
            <a:r>
              <a:rPr lang="ru-RU" sz="1800" dirty="0" err="1" smtClean="0">
                <a:latin typeface="Times New Roman Tj"/>
                <a:ea typeface="Times New Roman"/>
                <a:cs typeface="Times New Roman"/>
              </a:rPr>
              <a:t>иловаҳо</a:t>
            </a:r>
            <a:r>
              <a:rPr lang="ru-RU" sz="1800" dirty="0">
                <a:latin typeface="Times New Roman Tj"/>
                <a:ea typeface="Times New Roman"/>
                <a:cs typeface="Times New Roman"/>
              </a:rPr>
              <a:t>. Дар </a:t>
            </a:r>
            <a:r>
              <a:rPr lang="ru-RU" sz="1800" dirty="0" err="1">
                <a:latin typeface="Times New Roman Tj"/>
                <a:ea typeface="Times New Roman"/>
                <a:cs typeface="Times New Roman"/>
              </a:rPr>
              <a:t>китоб</a:t>
            </a:r>
            <a:r>
              <a:rPr lang="ru-RU" sz="1800" dirty="0">
                <a:latin typeface="Times New Roman Tj"/>
                <a:ea typeface="Times New Roman"/>
                <a:cs typeface="Times New Roman"/>
              </a:rPr>
              <a:t> </a:t>
            </a:r>
            <a:r>
              <a:rPr lang="ru-RU" sz="1800" dirty="0" err="1" smtClean="0">
                <a:latin typeface="Times New Roman Tj"/>
                <a:ea typeface="Times New Roman"/>
                <a:cs typeface="Times New Roman"/>
              </a:rPr>
              <a:t>масъалаҳои</a:t>
            </a:r>
            <a:r>
              <a:rPr lang="ru-RU" sz="1800" dirty="0" smtClean="0">
                <a:latin typeface="Times New Roman Tj"/>
                <a:ea typeface="Times New Roman"/>
                <a:cs typeface="Times New Roman"/>
              </a:rPr>
              <a:t> </a:t>
            </a:r>
            <a:r>
              <a:rPr lang="ru-RU" sz="1800" dirty="0" err="1">
                <a:latin typeface="Times New Roman Tj"/>
                <a:ea typeface="Times New Roman"/>
                <a:cs typeface="Times New Roman"/>
              </a:rPr>
              <a:t>пайдоиш</a:t>
            </a:r>
            <a:r>
              <a:rPr lang="ru-RU" sz="1800" dirty="0">
                <a:latin typeface="Times New Roman Tj"/>
                <a:ea typeface="Times New Roman"/>
                <a:cs typeface="Times New Roman"/>
              </a:rPr>
              <a:t> </a:t>
            </a:r>
            <a:r>
              <a:rPr lang="ru-RU" sz="1800" dirty="0" err="1">
                <a:latin typeface="Times New Roman Tj"/>
                <a:ea typeface="Times New Roman"/>
                <a:cs typeface="Times New Roman"/>
              </a:rPr>
              <a:t>ва</a:t>
            </a:r>
            <a:r>
              <a:rPr lang="ru-RU" sz="1800" dirty="0">
                <a:latin typeface="Times New Roman Tj"/>
                <a:ea typeface="Times New Roman"/>
                <a:cs typeface="Times New Roman"/>
              </a:rPr>
              <a:t> </a:t>
            </a:r>
            <a:r>
              <a:rPr lang="ru-RU" sz="1800" dirty="0" err="1">
                <a:latin typeface="Times New Roman Tj"/>
                <a:ea typeface="Times New Roman"/>
                <a:cs typeface="Times New Roman"/>
              </a:rPr>
              <a:t>рушти</a:t>
            </a:r>
            <a:r>
              <a:rPr lang="ru-RU" sz="1800" dirty="0">
                <a:latin typeface="Times New Roman Tj"/>
                <a:ea typeface="Times New Roman"/>
                <a:cs typeface="Times New Roman"/>
              </a:rPr>
              <a:t> </a:t>
            </a:r>
            <a:r>
              <a:rPr lang="ru-RU" sz="1800" dirty="0" err="1">
                <a:latin typeface="Times New Roman Tj"/>
                <a:ea typeface="Times New Roman"/>
                <a:cs typeface="Times New Roman"/>
              </a:rPr>
              <a:t>давлат</a:t>
            </a:r>
            <a:r>
              <a:rPr lang="ru-RU" sz="1800" dirty="0">
                <a:latin typeface="Times New Roman Tj"/>
                <a:ea typeface="Times New Roman"/>
                <a:cs typeface="Times New Roman"/>
              </a:rPr>
              <a:t>, </a:t>
            </a:r>
            <a:r>
              <a:rPr lang="ru-RU" sz="1800" dirty="0" err="1">
                <a:latin typeface="Times New Roman Tj"/>
                <a:ea typeface="Times New Roman"/>
                <a:cs typeface="Times New Roman"/>
              </a:rPr>
              <a:t>сарчашма</a:t>
            </a:r>
            <a:r>
              <a:rPr lang="ru-RU" sz="1800" dirty="0">
                <a:latin typeface="Times New Roman Tj"/>
                <a:ea typeface="Times New Roman"/>
                <a:cs typeface="Times New Roman"/>
              </a:rPr>
              <a:t> </a:t>
            </a:r>
            <a:r>
              <a:rPr lang="ru-RU" sz="1800" dirty="0" err="1" smtClean="0">
                <a:latin typeface="Times New Roman Tj"/>
                <a:ea typeface="Times New Roman"/>
                <a:cs typeface="Times New Roman"/>
              </a:rPr>
              <a:t>мафҳум</a:t>
            </a:r>
            <a:r>
              <a:rPr lang="ru-RU" sz="1800" dirty="0" smtClean="0">
                <a:latin typeface="Times New Roman Tj"/>
                <a:ea typeface="Times New Roman"/>
                <a:cs typeface="Times New Roman"/>
              </a:rPr>
              <a:t> </a:t>
            </a:r>
            <a:r>
              <a:rPr lang="ru-RU" sz="1800" dirty="0" err="1">
                <a:latin typeface="Times New Roman Tj"/>
                <a:ea typeface="Times New Roman"/>
                <a:cs typeface="Times New Roman"/>
              </a:rPr>
              <a:t>ва</a:t>
            </a:r>
            <a:r>
              <a:rPr lang="ru-RU" sz="1800" dirty="0">
                <a:latin typeface="Times New Roman Tj"/>
                <a:ea typeface="Times New Roman"/>
                <a:cs typeface="Times New Roman"/>
              </a:rPr>
              <a:t> </a:t>
            </a:r>
            <a:r>
              <a:rPr lang="ru-RU" sz="1800" dirty="0" err="1" smtClean="0">
                <a:latin typeface="Times New Roman Tj"/>
                <a:ea typeface="Times New Roman"/>
                <a:cs typeface="Times New Roman"/>
              </a:rPr>
              <a:t>соҳаҳои</a:t>
            </a:r>
            <a:r>
              <a:rPr lang="ru-RU" sz="1800" dirty="0" smtClean="0">
                <a:latin typeface="Times New Roman Tj"/>
                <a:ea typeface="Times New Roman"/>
                <a:cs typeface="Times New Roman"/>
              </a:rPr>
              <a:t> </a:t>
            </a:r>
            <a:r>
              <a:rPr lang="ru-RU" sz="1800" dirty="0" err="1" smtClean="0">
                <a:latin typeface="Times New Roman Tj"/>
                <a:ea typeface="Times New Roman"/>
                <a:cs typeface="Times New Roman"/>
              </a:rPr>
              <a:t>ҳуқуқ</a:t>
            </a:r>
            <a:r>
              <a:rPr lang="ru-RU" sz="1800" dirty="0" smtClean="0">
                <a:latin typeface="Times New Roman Tj"/>
                <a:ea typeface="Times New Roman"/>
                <a:cs typeface="Times New Roman"/>
              </a:rPr>
              <a:t> </a:t>
            </a:r>
            <a:r>
              <a:rPr lang="ru-RU" sz="1800" dirty="0" err="1">
                <a:latin typeface="Times New Roman Tj"/>
                <a:ea typeface="Times New Roman"/>
                <a:cs typeface="Times New Roman"/>
              </a:rPr>
              <a:t>амали</a:t>
            </a:r>
            <a:r>
              <a:rPr lang="ru-RU" sz="1800" dirty="0">
                <a:latin typeface="Times New Roman Tj"/>
                <a:ea typeface="Times New Roman"/>
                <a:cs typeface="Times New Roman"/>
              </a:rPr>
              <a:t> </a:t>
            </a:r>
            <a:r>
              <a:rPr lang="ru-RU" sz="1800" dirty="0" err="1" smtClean="0">
                <a:latin typeface="Times New Roman Tj"/>
                <a:ea typeface="Times New Roman"/>
                <a:cs typeface="Times New Roman"/>
              </a:rPr>
              <a:t>онҳо</a:t>
            </a:r>
            <a:r>
              <a:rPr lang="ru-RU" sz="1800" dirty="0" smtClean="0">
                <a:latin typeface="Times New Roman Tj"/>
                <a:ea typeface="Times New Roman"/>
                <a:cs typeface="Times New Roman"/>
              </a:rPr>
              <a:t> </a:t>
            </a:r>
            <a:r>
              <a:rPr lang="ru-RU" sz="1800" dirty="0">
                <a:latin typeface="Times New Roman Tj"/>
                <a:ea typeface="Times New Roman"/>
                <a:cs typeface="Times New Roman"/>
              </a:rPr>
              <a:t>аз </a:t>
            </a:r>
            <a:r>
              <a:rPr lang="ru-RU" sz="1800" dirty="0" err="1">
                <a:latin typeface="Times New Roman Tj"/>
                <a:ea typeface="Times New Roman"/>
                <a:cs typeface="Times New Roman"/>
              </a:rPr>
              <a:t>давраи</a:t>
            </a:r>
            <a:r>
              <a:rPr lang="ru-RU" sz="1800" dirty="0">
                <a:latin typeface="Times New Roman Tj"/>
                <a:ea typeface="Times New Roman"/>
                <a:cs typeface="Times New Roman"/>
              </a:rPr>
              <a:t> </a:t>
            </a:r>
            <a:r>
              <a:rPr lang="ru-RU" sz="1800" dirty="0" err="1">
                <a:latin typeface="Times New Roman Tj"/>
                <a:ea typeface="Times New Roman"/>
                <a:cs typeface="Times New Roman"/>
              </a:rPr>
              <a:t>пайдоиш</a:t>
            </a:r>
            <a:r>
              <a:rPr lang="ru-RU" sz="1800" dirty="0">
                <a:latin typeface="Times New Roman Tj"/>
                <a:ea typeface="Times New Roman"/>
                <a:cs typeface="Times New Roman"/>
              </a:rPr>
              <a:t> то </a:t>
            </a:r>
            <a:r>
              <a:rPr lang="ru-RU" sz="1800" dirty="0" err="1">
                <a:latin typeface="Times New Roman Tj"/>
                <a:ea typeface="Times New Roman"/>
                <a:cs typeface="Times New Roman"/>
              </a:rPr>
              <a:t>ибтидои</a:t>
            </a:r>
            <a:r>
              <a:rPr lang="ru-RU" sz="1800" dirty="0">
                <a:latin typeface="Times New Roman Tj"/>
                <a:ea typeface="Times New Roman"/>
                <a:cs typeface="Times New Roman"/>
              </a:rPr>
              <a:t> </a:t>
            </a:r>
            <a:r>
              <a:rPr lang="ru-RU" sz="1800" dirty="0" err="1">
                <a:latin typeface="Times New Roman Tj"/>
                <a:ea typeface="Times New Roman"/>
                <a:cs typeface="Times New Roman"/>
              </a:rPr>
              <a:t>асри</a:t>
            </a:r>
            <a:r>
              <a:rPr lang="ru-RU" sz="1800" dirty="0">
                <a:latin typeface="Times New Roman Tj"/>
                <a:ea typeface="Times New Roman"/>
                <a:cs typeface="Times New Roman"/>
              </a:rPr>
              <a:t> 20 дар </a:t>
            </a:r>
            <a:r>
              <a:rPr lang="ru-RU" sz="1800" dirty="0" err="1">
                <a:latin typeface="Times New Roman Tj"/>
                <a:ea typeface="Times New Roman"/>
                <a:cs typeface="Times New Roman"/>
              </a:rPr>
              <a:t>мисоли</a:t>
            </a:r>
            <a:r>
              <a:rPr lang="ru-RU" sz="1800" dirty="0">
                <a:latin typeface="Times New Roman Tj"/>
                <a:ea typeface="Times New Roman"/>
                <a:cs typeface="Times New Roman"/>
              </a:rPr>
              <a:t> </a:t>
            </a:r>
            <a:r>
              <a:rPr lang="ru-RU" sz="1800" dirty="0" err="1">
                <a:latin typeface="Times New Roman Tj"/>
                <a:ea typeface="Times New Roman"/>
                <a:cs typeface="Times New Roman"/>
              </a:rPr>
              <a:t>таърихи</a:t>
            </a:r>
            <a:r>
              <a:rPr lang="ru-RU" sz="1800" dirty="0">
                <a:latin typeface="Times New Roman Tj"/>
                <a:ea typeface="Times New Roman"/>
                <a:cs typeface="Times New Roman"/>
              </a:rPr>
              <a:t> </a:t>
            </a:r>
            <a:r>
              <a:rPr lang="ru-RU" sz="1800" dirty="0" err="1" smtClean="0">
                <a:latin typeface="Times New Roman Tj"/>
                <a:ea typeface="Times New Roman"/>
                <a:cs typeface="Times New Roman"/>
              </a:rPr>
              <a:t>халқи</a:t>
            </a:r>
            <a:r>
              <a:rPr lang="ru-RU" sz="1800" dirty="0" smtClean="0">
                <a:latin typeface="Times New Roman Tj"/>
                <a:ea typeface="Times New Roman"/>
                <a:cs typeface="Times New Roman"/>
              </a:rPr>
              <a:t> </a:t>
            </a:r>
            <a:r>
              <a:rPr lang="ru-RU" sz="1800" dirty="0" err="1" smtClean="0">
                <a:latin typeface="Times New Roman Tj"/>
                <a:ea typeface="Times New Roman"/>
                <a:cs typeface="Times New Roman"/>
              </a:rPr>
              <a:t>тоҷик</a:t>
            </a:r>
            <a:r>
              <a:rPr lang="ru-RU" sz="1800" dirty="0" smtClean="0">
                <a:latin typeface="Times New Roman Tj"/>
                <a:ea typeface="Times New Roman"/>
                <a:cs typeface="Times New Roman"/>
              </a:rPr>
              <a:t> </a:t>
            </a:r>
            <a:r>
              <a:rPr lang="ru-RU" sz="1800" dirty="0" err="1">
                <a:latin typeface="Times New Roman Tj"/>
                <a:ea typeface="Times New Roman"/>
                <a:cs typeface="Times New Roman"/>
              </a:rPr>
              <a:t>мавриди</a:t>
            </a:r>
            <a:r>
              <a:rPr lang="ru-RU" sz="1800" dirty="0">
                <a:latin typeface="Times New Roman Tj"/>
                <a:ea typeface="Times New Roman"/>
                <a:cs typeface="Times New Roman"/>
              </a:rPr>
              <a:t> </a:t>
            </a:r>
            <a:r>
              <a:rPr lang="ru-RU" sz="1800" dirty="0" err="1" smtClean="0">
                <a:latin typeface="Times New Roman Tj"/>
                <a:ea typeface="Times New Roman"/>
                <a:cs typeface="Times New Roman"/>
              </a:rPr>
              <a:t>таҳқиқ</a:t>
            </a:r>
            <a:r>
              <a:rPr lang="ru-RU" sz="1800" dirty="0" smtClean="0">
                <a:latin typeface="Times New Roman Tj"/>
                <a:ea typeface="Times New Roman"/>
                <a:cs typeface="Times New Roman"/>
              </a:rPr>
              <a:t> </a:t>
            </a:r>
            <a:r>
              <a:rPr lang="ru-RU" sz="1800" dirty="0" err="1" smtClean="0">
                <a:latin typeface="Times New Roman Tj"/>
                <a:ea typeface="Times New Roman"/>
                <a:cs typeface="Times New Roman"/>
              </a:rPr>
              <a:t>қарор</a:t>
            </a:r>
            <a:r>
              <a:rPr lang="ru-RU" sz="1800" dirty="0" smtClean="0">
                <a:latin typeface="Times New Roman Tj"/>
                <a:ea typeface="Times New Roman"/>
                <a:cs typeface="Times New Roman"/>
              </a:rPr>
              <a:t> </a:t>
            </a:r>
            <a:r>
              <a:rPr lang="ru-RU" sz="1800" dirty="0" err="1">
                <a:latin typeface="Times New Roman Tj"/>
                <a:ea typeface="Times New Roman"/>
                <a:cs typeface="Times New Roman"/>
              </a:rPr>
              <a:t>гирифтаанд</a:t>
            </a:r>
            <a:r>
              <a:rPr lang="ru-RU" sz="1800" dirty="0">
                <a:latin typeface="Times New Roman Tj"/>
                <a:ea typeface="Times New Roman"/>
                <a:cs typeface="Times New Roman"/>
              </a:rPr>
              <a:t>. </a:t>
            </a:r>
            <a:r>
              <a:rPr lang="ru-RU" sz="1800" dirty="0" err="1">
                <a:latin typeface="Times New Roman Tj"/>
                <a:ea typeface="Times New Roman"/>
                <a:cs typeface="Times New Roman"/>
              </a:rPr>
              <a:t>Китоб</a:t>
            </a:r>
            <a:r>
              <a:rPr lang="ru-RU" sz="1800" dirty="0">
                <a:latin typeface="Times New Roman Tj"/>
                <a:ea typeface="Times New Roman"/>
                <a:cs typeface="Times New Roman"/>
              </a:rPr>
              <a:t> ба </a:t>
            </a:r>
            <a:r>
              <a:rPr lang="ru-RU" sz="1800" dirty="0" err="1">
                <a:latin typeface="Times New Roman Tj"/>
                <a:ea typeface="Times New Roman"/>
                <a:cs typeface="Times New Roman"/>
              </a:rPr>
              <a:t>сифати</a:t>
            </a:r>
            <a:r>
              <a:rPr lang="ru-RU" sz="1800" dirty="0">
                <a:latin typeface="Times New Roman Tj"/>
                <a:ea typeface="Times New Roman"/>
                <a:cs typeface="Times New Roman"/>
              </a:rPr>
              <a:t> </a:t>
            </a:r>
            <a:r>
              <a:rPr lang="ru-RU" sz="1800" dirty="0" err="1">
                <a:latin typeface="Times New Roman Tj"/>
                <a:ea typeface="Times New Roman"/>
                <a:cs typeface="Times New Roman"/>
              </a:rPr>
              <a:t>дастури</a:t>
            </a:r>
            <a:r>
              <a:rPr lang="ru-RU" sz="1800" dirty="0">
                <a:latin typeface="Times New Roman Tj"/>
                <a:ea typeface="Times New Roman"/>
                <a:cs typeface="Times New Roman"/>
              </a:rPr>
              <a:t> </a:t>
            </a:r>
            <a:r>
              <a:rPr lang="ru-RU" sz="1800" dirty="0" err="1" smtClean="0">
                <a:latin typeface="Times New Roman Tj"/>
                <a:ea typeface="Times New Roman"/>
                <a:cs typeface="Times New Roman"/>
              </a:rPr>
              <a:t>таълимӣ</a:t>
            </a:r>
            <a:r>
              <a:rPr lang="ru-RU" sz="1800" dirty="0" smtClean="0">
                <a:latin typeface="Times New Roman Tj"/>
                <a:ea typeface="Times New Roman"/>
                <a:cs typeface="Times New Roman"/>
              </a:rPr>
              <a:t> </a:t>
            </a:r>
            <a:r>
              <a:rPr lang="ru-RU" sz="1800" dirty="0" err="1">
                <a:latin typeface="Times New Roman Tj"/>
                <a:ea typeface="Times New Roman"/>
                <a:cs typeface="Times New Roman"/>
              </a:rPr>
              <a:t>барои</a:t>
            </a:r>
            <a:r>
              <a:rPr lang="ru-RU" sz="1800" dirty="0">
                <a:latin typeface="Times New Roman Tj"/>
                <a:ea typeface="Times New Roman"/>
                <a:cs typeface="Times New Roman"/>
              </a:rPr>
              <a:t> </a:t>
            </a:r>
            <a:r>
              <a:rPr lang="ru-RU" sz="1800" dirty="0" err="1" smtClean="0">
                <a:latin typeface="Times New Roman Tj"/>
                <a:ea typeface="Times New Roman"/>
                <a:cs typeface="Times New Roman"/>
              </a:rPr>
              <a:t>донишҷўёни</a:t>
            </a:r>
            <a:r>
              <a:rPr lang="ru-RU" sz="1800" dirty="0" smtClean="0">
                <a:latin typeface="Times New Roman Tj"/>
                <a:ea typeface="Times New Roman"/>
                <a:cs typeface="Times New Roman"/>
              </a:rPr>
              <a:t> </a:t>
            </a:r>
            <a:r>
              <a:rPr lang="ru-RU" sz="1800" dirty="0" err="1" smtClean="0">
                <a:latin typeface="Times New Roman Tj"/>
                <a:ea typeface="Times New Roman"/>
                <a:cs typeface="Times New Roman"/>
              </a:rPr>
              <a:t>факултетҳои</a:t>
            </a:r>
            <a:r>
              <a:rPr lang="ru-RU" sz="1800" dirty="0" smtClean="0">
                <a:latin typeface="Times New Roman Tj"/>
                <a:ea typeface="Times New Roman"/>
                <a:cs typeface="Times New Roman"/>
              </a:rPr>
              <a:t> </a:t>
            </a:r>
            <a:r>
              <a:rPr lang="ru-RU" sz="1800" dirty="0" err="1" smtClean="0">
                <a:latin typeface="Times New Roman Tj"/>
                <a:ea typeface="Times New Roman"/>
                <a:cs typeface="Times New Roman"/>
              </a:rPr>
              <a:t>ҳуқуқшиносӣ</a:t>
            </a:r>
            <a:r>
              <a:rPr lang="ru-RU" sz="1800" dirty="0" smtClean="0">
                <a:latin typeface="Times New Roman Tj"/>
                <a:ea typeface="Times New Roman"/>
                <a:cs typeface="Times New Roman"/>
              </a:rPr>
              <a:t> </a:t>
            </a:r>
            <a:r>
              <a:rPr lang="ru-RU" sz="1800" dirty="0" err="1" smtClean="0">
                <a:latin typeface="Times New Roman Tj"/>
                <a:ea typeface="Times New Roman"/>
                <a:cs typeface="Times New Roman"/>
              </a:rPr>
              <a:t>таҳия</a:t>
            </a:r>
            <a:r>
              <a:rPr lang="ru-RU" sz="1800" dirty="0" smtClean="0">
                <a:latin typeface="Times New Roman Tj"/>
                <a:ea typeface="Times New Roman"/>
                <a:cs typeface="Times New Roman"/>
              </a:rPr>
              <a:t> </a:t>
            </a:r>
            <a:r>
              <a:rPr lang="ru-RU" sz="1800" dirty="0" err="1">
                <a:latin typeface="Times New Roman Tj"/>
                <a:ea typeface="Times New Roman"/>
                <a:cs typeface="Times New Roman"/>
              </a:rPr>
              <a:t>гардидааст</a:t>
            </a:r>
            <a:r>
              <a:rPr lang="ru-RU" sz="1800" dirty="0">
                <a:latin typeface="Times New Roman Tj"/>
                <a:ea typeface="Times New Roman"/>
                <a:cs typeface="Times New Roman"/>
              </a:rPr>
              <a:t>.</a:t>
            </a:r>
            <a:endParaRPr lang="ru-RU" sz="1400" dirty="0">
              <a:latin typeface="Calibri"/>
              <a:ea typeface="Times New Roman"/>
              <a:cs typeface="Times New Roman"/>
            </a:endParaRPr>
          </a:p>
          <a:p>
            <a:pPr marL="82296" indent="0">
              <a:buNone/>
            </a:pPr>
            <a:endParaRPr lang="ru-RU" sz="1800" dirty="0"/>
          </a:p>
        </p:txBody>
      </p:sp>
      <p:pic>
        <p:nvPicPr>
          <p:cNvPr id="1026" name="Picture 2" descr="C:\Users\DDOT\Desktop\1.png"/>
          <p:cNvPicPr>
            <a:picLocks noChangeAspect="1" noChangeArrowheads="1"/>
          </p:cNvPicPr>
          <p:nvPr/>
        </p:nvPicPr>
        <p:blipFill>
          <a:blip r:embed="rId2" cstate="print"/>
          <a:srcRect/>
          <a:stretch>
            <a:fillRect/>
          </a:stretch>
        </p:blipFill>
        <p:spPr bwMode="auto">
          <a:xfrm>
            <a:off x="1019389" y="-21354"/>
            <a:ext cx="8143900" cy="1390650"/>
          </a:xfrm>
          <a:prstGeom prst="rect">
            <a:avLst/>
          </a:prstGeom>
          <a:noFill/>
        </p:spPr>
      </p:pic>
      <p:sp>
        <p:nvSpPr>
          <p:cNvPr id="4" name="Прямоугольник 3"/>
          <p:cNvSpPr/>
          <p:nvPr/>
        </p:nvSpPr>
        <p:spPr>
          <a:xfrm>
            <a:off x="1115616" y="5013176"/>
            <a:ext cx="7848872" cy="400110"/>
          </a:xfrm>
          <a:prstGeom prst="rect">
            <a:avLst/>
          </a:prstGeom>
        </p:spPr>
        <p:txBody>
          <a:bodyPr wrap="square">
            <a:spAutoFit/>
          </a:bodyPr>
          <a:lstStyle/>
          <a:p>
            <a:pPr lvl="0" algn="just"/>
            <a:r>
              <a:rPr lang="ru-RU" sz="2000" dirty="0" smtClean="0">
                <a:latin typeface="Arial Narrow" pitchFamily="34" charset="0"/>
              </a:rPr>
              <a:t>	</a:t>
            </a:r>
            <a:endParaRPr lang="ru-RU" sz="2000" b="1" i="1" dirty="0">
              <a:solidFill>
                <a:schemeClr val="accent5">
                  <a:lumMod val="50000"/>
                </a:schemeClr>
              </a:solidFill>
            </a:endParaRPr>
          </a:p>
        </p:txBody>
      </p:sp>
      <p:sp>
        <p:nvSpPr>
          <p:cNvPr id="5" name="Прямоугольник 4"/>
          <p:cNvSpPr/>
          <p:nvPr/>
        </p:nvSpPr>
        <p:spPr>
          <a:xfrm>
            <a:off x="1331640" y="1556792"/>
            <a:ext cx="8100392" cy="553998"/>
          </a:xfrm>
          <a:prstGeom prst="rect">
            <a:avLst/>
          </a:prstGeom>
        </p:spPr>
        <p:txBody>
          <a:bodyPr wrap="square">
            <a:spAutoFit/>
          </a:bodyPr>
          <a:lstStyle/>
          <a:p>
            <a:r>
              <a:rPr lang="ru-RU" sz="3000" b="1" i="1" dirty="0" smtClean="0">
                <a:solidFill>
                  <a:schemeClr val="accent5">
                    <a:lumMod val="50000"/>
                  </a:schemeClr>
                </a:solidFill>
                <a:latin typeface="Arial Narrow" pitchFamily="34" charset="0"/>
              </a:rPr>
              <a:t> </a:t>
            </a:r>
          </a:p>
        </p:txBody>
      </p:sp>
      <p:pic>
        <p:nvPicPr>
          <p:cNvPr id="4098" name="Picture 2" descr="C:\Users\admin\Desktop\Факулиеим таърих\0017.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259632" y="1578778"/>
            <a:ext cx="3528392" cy="5088059"/>
          </a:xfrm>
          <a:prstGeom prst="rect">
            <a:avLst/>
          </a:prstGeom>
          <a:ln w="50800">
            <a:gradFill>
              <a:gsLst>
                <a:gs pos="65000">
                  <a:srgbClr val="BA0066"/>
                </a:gs>
                <a:gs pos="30000">
                  <a:srgbClr val="66008F"/>
                </a:gs>
                <a:gs pos="0">
                  <a:srgbClr val="000082"/>
                </a:gs>
                <a:gs pos="90000">
                  <a:srgbClr val="FF0000"/>
                </a:gs>
                <a:gs pos="100000">
                  <a:srgbClr val="FF8200"/>
                </a:gs>
              </a:gsLst>
              <a:lin ang="2700000" scaled="0"/>
            </a:grad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148064" y="1556792"/>
            <a:ext cx="3785624" cy="576064"/>
          </a:xfrm>
          <a:solidFill>
            <a:srgbClr val="3399FF">
              <a:alpha val="10196"/>
            </a:srgbClr>
          </a:solidFill>
        </p:spPr>
        <p:txBody>
          <a:bodyPr>
            <a:normAutofit/>
          </a:bodyPr>
          <a:lstStyle/>
          <a:p>
            <a:pPr algn="ctr"/>
            <a:r>
              <a:rPr lang="tg-Cyrl-TJ" sz="2000" b="1" dirty="0">
                <a:effectLst/>
                <a:latin typeface="Times New Roman" pitchFamily="18" charset="0"/>
                <a:cs typeface="Times New Roman" pitchFamily="18" charset="0"/>
              </a:rPr>
              <a:t>Буриев И. Б.</a:t>
            </a:r>
            <a:endParaRPr lang="ru-RU" sz="2000" dirty="0">
              <a:latin typeface="Times New Roman" pitchFamily="18" charset="0"/>
              <a:cs typeface="Times New Roman" pitchFamily="18" charset="0"/>
            </a:endParaRPr>
          </a:p>
        </p:txBody>
      </p:sp>
      <p:sp>
        <p:nvSpPr>
          <p:cNvPr id="3" name="Объект 2"/>
          <p:cNvSpPr>
            <a:spLocks noGrp="1"/>
          </p:cNvSpPr>
          <p:nvPr>
            <p:ph idx="1"/>
          </p:nvPr>
        </p:nvSpPr>
        <p:spPr>
          <a:xfrm>
            <a:off x="5148064" y="2204864"/>
            <a:ext cx="3785624" cy="4248472"/>
          </a:xfrm>
          <a:solidFill>
            <a:srgbClr val="3399FF">
              <a:alpha val="10196"/>
            </a:srgbClr>
          </a:solidFill>
        </p:spPr>
        <p:txBody>
          <a:bodyPr>
            <a:normAutofit/>
          </a:bodyPr>
          <a:lstStyle/>
          <a:p>
            <a:pPr marL="82296" lvl="0" indent="0">
              <a:buClr>
                <a:srgbClr val="3891A7"/>
              </a:buClr>
              <a:buNone/>
            </a:pPr>
            <a:r>
              <a:rPr lang="tg-Cyrl-TJ" sz="1400" dirty="0" smtClean="0">
                <a:solidFill>
                  <a:prstClr val="black"/>
                </a:solidFill>
                <a:latin typeface="Times New Roman" pitchFamily="18" charset="0"/>
                <a:cs typeface="Times New Roman" pitchFamily="18" charset="0"/>
              </a:rPr>
              <a:t>   Китоби дарсии “Таърихи афкори сиёсию ҳуқуқӣ” мавзӯҳои муҳимтарини фанни мазкурро дарбар ашхосе, ки ба масоили таърихи маълимот ва афкори сиёсию ҳуқуқӣ таваҷҷуҳ доранд, пешкаш мегардад.</a:t>
            </a:r>
          </a:p>
          <a:p>
            <a:pPr marL="82296" lvl="0" indent="0">
              <a:buClr>
                <a:srgbClr val="3891A7"/>
              </a:buClr>
              <a:buNone/>
            </a:pPr>
            <a:r>
              <a:rPr lang="tg-Cyrl-TJ" sz="1400" dirty="0" smtClean="0">
                <a:solidFill>
                  <a:prstClr val="black"/>
                </a:solidFill>
                <a:latin typeface="Times New Roman" pitchFamily="18" charset="0"/>
                <a:cs typeface="Times New Roman" pitchFamily="18" charset="0"/>
              </a:rPr>
              <a:t>Душанбе, Ифрон. 2016.-232 саҳ.</a:t>
            </a:r>
            <a:endParaRPr lang="ru-RU" sz="1400" dirty="0">
              <a:solidFill>
                <a:prstClr val="black"/>
              </a:solidFill>
              <a:latin typeface="Times New Roman" pitchFamily="18" charset="0"/>
              <a:cs typeface="Times New Roman" pitchFamily="18" charset="0"/>
            </a:endParaRPr>
          </a:p>
        </p:txBody>
      </p:sp>
      <p:pic>
        <p:nvPicPr>
          <p:cNvPr id="1026" name="Picture 2" descr="C:\Users\DDOT\Desktop\1.png"/>
          <p:cNvPicPr>
            <a:picLocks noChangeAspect="1" noChangeArrowheads="1"/>
          </p:cNvPicPr>
          <p:nvPr/>
        </p:nvPicPr>
        <p:blipFill>
          <a:blip r:embed="rId2" cstate="print"/>
          <a:srcRect/>
          <a:stretch>
            <a:fillRect/>
          </a:stretch>
        </p:blipFill>
        <p:spPr bwMode="auto">
          <a:xfrm>
            <a:off x="1000100" y="-34230"/>
            <a:ext cx="8143900" cy="1390650"/>
          </a:xfrm>
          <a:prstGeom prst="rect">
            <a:avLst/>
          </a:prstGeom>
          <a:noFill/>
        </p:spPr>
      </p:pic>
      <p:pic>
        <p:nvPicPr>
          <p:cNvPr id="15362" name="Picture 2" descr="E:\Китобхои нави 2017\0002...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475656" y="1628800"/>
            <a:ext cx="3173594" cy="4896544"/>
          </a:xfrm>
          <a:prstGeom prst="rect">
            <a:avLst/>
          </a:prstGeom>
          <a:noFill/>
          <a:ln w="50800">
            <a:gradFill>
              <a:gsLst>
                <a:gs pos="0">
                  <a:srgbClr val="000082"/>
                </a:gs>
                <a:gs pos="65000">
                  <a:srgbClr val="BA0066"/>
                </a:gs>
                <a:gs pos="30000">
                  <a:srgbClr val="66008F"/>
                </a:gs>
                <a:gs pos="100000">
                  <a:srgbClr val="FF8200"/>
                </a:gs>
              </a:gsLst>
              <a:lin ang="2700000" scaled="0"/>
            </a:gradFill>
          </a:ln>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220072" y="1484784"/>
            <a:ext cx="3713616" cy="576064"/>
          </a:xfrm>
          <a:solidFill>
            <a:srgbClr val="3399FF">
              <a:alpha val="10196"/>
            </a:srgbClr>
          </a:solidFill>
        </p:spPr>
        <p:txBody>
          <a:bodyPr>
            <a:normAutofit/>
          </a:bodyPr>
          <a:lstStyle/>
          <a:p>
            <a:pPr algn="ctr"/>
            <a:r>
              <a:rPr lang="ru-RU" sz="2000" b="1" dirty="0" err="1" smtClean="0">
                <a:solidFill>
                  <a:schemeClr val="tx1"/>
                </a:solidFill>
                <a:effectLst/>
                <a:latin typeface="Times New Roman Tj"/>
                <a:ea typeface="Times New Roman"/>
                <a:cs typeface="Times New Roman"/>
              </a:rPr>
              <a:t>Хоҷаева</a:t>
            </a:r>
            <a:r>
              <a:rPr lang="ru-RU" sz="2000" b="1" dirty="0" smtClean="0">
                <a:solidFill>
                  <a:schemeClr val="tx1"/>
                </a:solidFill>
                <a:effectLst/>
                <a:latin typeface="Times New Roman Tj"/>
                <a:ea typeface="Times New Roman"/>
                <a:cs typeface="Times New Roman"/>
              </a:rPr>
              <a:t> </a:t>
            </a:r>
            <a:r>
              <a:rPr lang="ru-RU" sz="2000" b="1" dirty="0" err="1" smtClean="0">
                <a:solidFill>
                  <a:schemeClr val="tx1"/>
                </a:solidFill>
                <a:effectLst/>
                <a:latin typeface="Times New Roman Tj"/>
                <a:ea typeface="Times New Roman"/>
                <a:cs typeface="Times New Roman"/>
              </a:rPr>
              <a:t>Гулҷаҳон</a:t>
            </a:r>
            <a:r>
              <a:rPr lang="ru-RU" sz="2000" b="1" dirty="0" smtClean="0">
                <a:solidFill>
                  <a:schemeClr val="tx1"/>
                </a:solidFill>
                <a:effectLst/>
                <a:latin typeface="Times New Roman Tj"/>
                <a:ea typeface="Times New Roman"/>
                <a:cs typeface="Times New Roman"/>
              </a:rPr>
              <a:t> </a:t>
            </a:r>
            <a:endParaRPr lang="ru-RU" sz="2000" dirty="0">
              <a:solidFill>
                <a:schemeClr val="tx1"/>
              </a:solidFill>
            </a:endParaRPr>
          </a:p>
        </p:txBody>
      </p:sp>
      <p:sp>
        <p:nvSpPr>
          <p:cNvPr id="3" name="Объект 2"/>
          <p:cNvSpPr>
            <a:spLocks noGrp="1"/>
          </p:cNvSpPr>
          <p:nvPr>
            <p:ph idx="1"/>
          </p:nvPr>
        </p:nvSpPr>
        <p:spPr>
          <a:xfrm>
            <a:off x="5220072" y="2132856"/>
            <a:ext cx="3713616" cy="4464496"/>
          </a:xfrm>
          <a:solidFill>
            <a:srgbClr val="3399FF">
              <a:alpha val="10196"/>
            </a:srgbClr>
          </a:solidFill>
        </p:spPr>
        <p:txBody>
          <a:bodyPr>
            <a:normAutofit/>
          </a:bodyPr>
          <a:lstStyle/>
          <a:p>
            <a:pPr marL="82296" indent="0" algn="ctr">
              <a:lnSpc>
                <a:spcPct val="115000"/>
              </a:lnSpc>
              <a:spcAft>
                <a:spcPts val="1000"/>
              </a:spcAft>
              <a:buNone/>
              <a:tabLst>
                <a:tab pos="2381250" algn="l"/>
              </a:tabLst>
            </a:pPr>
            <a:r>
              <a:rPr lang="ru-RU" sz="1800" dirty="0" err="1">
                <a:latin typeface="Times New Roman Tj"/>
                <a:ea typeface="Times New Roman"/>
                <a:cs typeface="Times New Roman"/>
              </a:rPr>
              <a:t>Китоби</a:t>
            </a:r>
            <a:r>
              <a:rPr lang="ru-RU" sz="1800" dirty="0">
                <a:latin typeface="Times New Roman Tj"/>
                <a:ea typeface="Times New Roman"/>
                <a:cs typeface="Times New Roman"/>
              </a:rPr>
              <a:t> </a:t>
            </a:r>
            <a:r>
              <a:rPr lang="ru-RU" sz="1800" dirty="0" err="1">
                <a:latin typeface="Times New Roman Tj"/>
                <a:ea typeface="Times New Roman"/>
                <a:cs typeface="Times New Roman"/>
              </a:rPr>
              <a:t>мазкур</a:t>
            </a:r>
            <a:r>
              <a:rPr lang="ru-RU" sz="1800" dirty="0">
                <a:latin typeface="Times New Roman Tj"/>
                <a:ea typeface="Times New Roman"/>
                <a:cs typeface="Times New Roman"/>
              </a:rPr>
              <a:t> ба </a:t>
            </a:r>
            <a:r>
              <a:rPr lang="ru-RU" sz="1800" dirty="0" err="1">
                <a:latin typeface="Times New Roman Tj"/>
                <a:ea typeface="Times New Roman"/>
                <a:cs typeface="Times New Roman"/>
              </a:rPr>
              <a:t>сифати</a:t>
            </a:r>
            <a:r>
              <a:rPr lang="ru-RU" sz="1800" dirty="0">
                <a:latin typeface="Times New Roman Tj"/>
                <a:ea typeface="Times New Roman"/>
                <a:cs typeface="Times New Roman"/>
              </a:rPr>
              <a:t> </a:t>
            </a:r>
            <a:r>
              <a:rPr lang="ru-RU" sz="1800" dirty="0" err="1">
                <a:latin typeface="Times New Roman Tj"/>
                <a:ea typeface="Times New Roman"/>
                <a:cs typeface="Times New Roman"/>
              </a:rPr>
              <a:t>маводи</a:t>
            </a:r>
            <a:r>
              <a:rPr lang="ru-RU" sz="1800" dirty="0">
                <a:latin typeface="Times New Roman Tj"/>
                <a:ea typeface="Times New Roman"/>
                <a:cs typeface="Times New Roman"/>
              </a:rPr>
              <a:t> </a:t>
            </a:r>
            <a:r>
              <a:rPr lang="ru-RU" sz="1800" dirty="0" err="1" smtClean="0">
                <a:latin typeface="Times New Roman Tj"/>
                <a:ea typeface="Times New Roman"/>
                <a:cs typeface="Times New Roman"/>
              </a:rPr>
              <a:t>таълимӣ</a:t>
            </a:r>
            <a:r>
              <a:rPr lang="ru-RU" sz="1800" dirty="0" smtClean="0">
                <a:latin typeface="Times New Roman Tj"/>
                <a:ea typeface="Times New Roman"/>
                <a:cs typeface="Times New Roman"/>
              </a:rPr>
              <a:t> </a:t>
            </a:r>
            <a:r>
              <a:rPr lang="ru-RU" sz="1800" dirty="0" err="1" smtClean="0">
                <a:latin typeface="Times New Roman Tj"/>
                <a:ea typeface="Times New Roman"/>
                <a:cs typeface="Times New Roman"/>
              </a:rPr>
              <a:t>роҷеъ</a:t>
            </a:r>
            <a:r>
              <a:rPr lang="ru-RU" sz="1800" dirty="0" smtClean="0">
                <a:latin typeface="Times New Roman Tj"/>
                <a:ea typeface="Times New Roman"/>
                <a:cs typeface="Times New Roman"/>
              </a:rPr>
              <a:t> </a:t>
            </a:r>
            <a:r>
              <a:rPr lang="ru-RU" sz="1800" dirty="0">
                <a:latin typeface="Times New Roman Tj"/>
                <a:ea typeface="Times New Roman"/>
                <a:cs typeface="Times New Roman"/>
              </a:rPr>
              <a:t>ба </a:t>
            </a:r>
            <a:r>
              <a:rPr lang="ru-RU" sz="1800" dirty="0" err="1">
                <a:latin typeface="Times New Roman Tj"/>
                <a:ea typeface="Times New Roman"/>
                <a:cs typeface="Times New Roman"/>
              </a:rPr>
              <a:t>донишпарварони</a:t>
            </a:r>
            <a:r>
              <a:rPr lang="ru-RU" sz="1800" dirty="0">
                <a:latin typeface="Times New Roman Tj"/>
                <a:ea typeface="Times New Roman"/>
                <a:cs typeface="Times New Roman"/>
              </a:rPr>
              <a:t> </a:t>
            </a:r>
            <a:r>
              <a:rPr lang="ru-RU" sz="1800" dirty="0" err="1">
                <a:latin typeface="Times New Roman Tj"/>
                <a:ea typeface="Times New Roman"/>
                <a:cs typeface="Times New Roman"/>
              </a:rPr>
              <a:t>амирони</a:t>
            </a:r>
            <a:r>
              <a:rPr lang="ru-RU" sz="1800" dirty="0">
                <a:latin typeface="Times New Roman Tj"/>
                <a:ea typeface="Times New Roman"/>
                <a:cs typeface="Times New Roman"/>
              </a:rPr>
              <a:t> </a:t>
            </a:r>
            <a:r>
              <a:rPr lang="ru-RU" sz="1800" dirty="0" err="1" smtClean="0">
                <a:latin typeface="Times New Roman Tj"/>
                <a:ea typeface="Times New Roman"/>
                <a:cs typeface="Times New Roman"/>
              </a:rPr>
              <a:t>Сомонӣ</a:t>
            </a:r>
            <a:r>
              <a:rPr lang="ru-RU" sz="1800" dirty="0" smtClean="0">
                <a:latin typeface="Times New Roman Tj"/>
                <a:ea typeface="Times New Roman"/>
                <a:cs typeface="Times New Roman"/>
              </a:rPr>
              <a:t> </a:t>
            </a:r>
            <a:r>
              <a:rPr lang="ru-RU" sz="1800" dirty="0">
                <a:latin typeface="Times New Roman Tj"/>
                <a:ea typeface="Times New Roman"/>
                <a:cs typeface="Times New Roman"/>
              </a:rPr>
              <a:t>дар </a:t>
            </a:r>
            <a:r>
              <a:rPr lang="ru-RU" sz="1800" dirty="0" err="1">
                <a:latin typeface="Times New Roman Tj"/>
                <a:ea typeface="Times New Roman"/>
                <a:cs typeface="Times New Roman"/>
              </a:rPr>
              <a:t>ташаккули</a:t>
            </a:r>
            <a:r>
              <a:rPr lang="ru-RU" sz="1800" dirty="0">
                <a:latin typeface="Times New Roman Tj"/>
                <a:ea typeface="Times New Roman"/>
                <a:cs typeface="Times New Roman"/>
              </a:rPr>
              <a:t> </a:t>
            </a:r>
            <a:r>
              <a:rPr lang="ru-RU" sz="1800" dirty="0" err="1">
                <a:latin typeface="Times New Roman Tj"/>
                <a:ea typeface="Times New Roman"/>
                <a:cs typeface="Times New Roman"/>
              </a:rPr>
              <a:t>афкори</a:t>
            </a:r>
            <a:r>
              <a:rPr lang="ru-RU" sz="1800" dirty="0">
                <a:latin typeface="Times New Roman Tj"/>
                <a:ea typeface="Times New Roman"/>
                <a:cs typeface="Times New Roman"/>
              </a:rPr>
              <a:t> </a:t>
            </a:r>
            <a:r>
              <a:rPr lang="ru-RU" sz="1800" dirty="0" err="1">
                <a:latin typeface="Times New Roman Tj"/>
                <a:ea typeface="Times New Roman"/>
                <a:cs typeface="Times New Roman"/>
              </a:rPr>
              <a:t>тарбиявии</a:t>
            </a:r>
            <a:r>
              <a:rPr lang="ru-RU" sz="1800" dirty="0">
                <a:latin typeface="Times New Roman Tj"/>
                <a:ea typeface="Times New Roman"/>
                <a:cs typeface="Times New Roman"/>
              </a:rPr>
              <a:t> </a:t>
            </a:r>
            <a:r>
              <a:rPr lang="ru-RU" sz="1800" dirty="0" err="1" smtClean="0">
                <a:latin typeface="Times New Roman Tj"/>
                <a:ea typeface="Times New Roman"/>
                <a:cs typeface="Times New Roman"/>
              </a:rPr>
              <a:t>Рўдакӣ</a:t>
            </a:r>
            <a:r>
              <a:rPr lang="ru-RU" sz="1800" dirty="0" smtClean="0">
                <a:latin typeface="Times New Roman Tj"/>
                <a:ea typeface="Times New Roman"/>
                <a:cs typeface="Times New Roman"/>
              </a:rPr>
              <a:t>, </a:t>
            </a:r>
            <a:r>
              <a:rPr lang="ru-RU" sz="1800" dirty="0" err="1">
                <a:latin typeface="Times New Roman Tj"/>
                <a:ea typeface="Times New Roman"/>
                <a:cs typeface="Times New Roman"/>
              </a:rPr>
              <a:t>зарурияти</a:t>
            </a:r>
            <a:r>
              <a:rPr lang="ru-RU" sz="1800" dirty="0">
                <a:latin typeface="Times New Roman Tj"/>
                <a:ea typeface="Times New Roman"/>
                <a:cs typeface="Times New Roman"/>
              </a:rPr>
              <a:t> </a:t>
            </a:r>
            <a:r>
              <a:rPr lang="ru-RU" sz="1800" dirty="0" err="1" smtClean="0">
                <a:latin typeface="Times New Roman Tj"/>
                <a:ea typeface="Times New Roman"/>
                <a:cs typeface="Times New Roman"/>
              </a:rPr>
              <a:t>таҳқиқи</a:t>
            </a:r>
            <a:r>
              <a:rPr lang="ru-RU" sz="1800" dirty="0" smtClean="0">
                <a:latin typeface="Times New Roman Tj"/>
                <a:ea typeface="Times New Roman"/>
                <a:cs typeface="Times New Roman"/>
              </a:rPr>
              <a:t> </a:t>
            </a:r>
            <a:r>
              <a:rPr lang="ru-RU" sz="1800" dirty="0" err="1">
                <a:latin typeface="Times New Roman Tj"/>
                <a:ea typeface="Times New Roman"/>
                <a:cs typeface="Times New Roman"/>
              </a:rPr>
              <a:t>бозтоби</a:t>
            </a:r>
            <a:r>
              <a:rPr lang="ru-RU" sz="1800" dirty="0">
                <a:latin typeface="Times New Roman Tj"/>
                <a:ea typeface="Times New Roman"/>
                <a:cs typeface="Times New Roman"/>
              </a:rPr>
              <a:t> </a:t>
            </a:r>
            <a:r>
              <a:rPr lang="ru-RU" sz="1800" dirty="0" err="1">
                <a:latin typeface="Times New Roman Tj"/>
                <a:ea typeface="Times New Roman"/>
                <a:cs typeface="Times New Roman"/>
              </a:rPr>
              <a:t>масоили</a:t>
            </a:r>
            <a:r>
              <a:rPr lang="ru-RU" sz="1800" dirty="0">
                <a:latin typeface="Times New Roman Tj"/>
                <a:ea typeface="Times New Roman"/>
                <a:cs typeface="Times New Roman"/>
              </a:rPr>
              <a:t> </a:t>
            </a:r>
            <a:r>
              <a:rPr lang="ru-RU" sz="1800" dirty="0" err="1">
                <a:latin typeface="Times New Roman Tj"/>
                <a:ea typeface="Times New Roman"/>
                <a:cs typeface="Times New Roman"/>
              </a:rPr>
              <a:t>тарбияи</a:t>
            </a:r>
            <a:r>
              <a:rPr lang="ru-RU" sz="1800" dirty="0">
                <a:latin typeface="Times New Roman Tj"/>
                <a:ea typeface="Times New Roman"/>
                <a:cs typeface="Times New Roman"/>
              </a:rPr>
              <a:t> </a:t>
            </a:r>
            <a:r>
              <a:rPr lang="ru-RU" sz="1800" dirty="0" err="1" smtClean="0">
                <a:latin typeface="Times New Roman Tj"/>
                <a:ea typeface="Times New Roman"/>
                <a:cs typeface="Times New Roman"/>
              </a:rPr>
              <a:t>маънавӣ</a:t>
            </a:r>
            <a:r>
              <a:rPr lang="ru-RU" sz="1800" dirty="0" smtClean="0">
                <a:latin typeface="Times New Roman Tj"/>
                <a:ea typeface="Times New Roman"/>
                <a:cs typeface="Times New Roman"/>
              </a:rPr>
              <a:t>,  </a:t>
            </a:r>
            <a:r>
              <a:rPr lang="ru-RU" sz="1800" dirty="0" err="1" smtClean="0">
                <a:latin typeface="Times New Roman Tj"/>
                <a:ea typeface="Times New Roman"/>
                <a:cs typeface="Times New Roman"/>
              </a:rPr>
              <a:t>омилҳои</a:t>
            </a:r>
            <a:r>
              <a:rPr lang="ru-RU" sz="1800" dirty="0" smtClean="0">
                <a:latin typeface="Times New Roman Tj"/>
                <a:ea typeface="Times New Roman"/>
                <a:cs typeface="Times New Roman"/>
              </a:rPr>
              <a:t> </a:t>
            </a:r>
            <a:r>
              <a:rPr lang="ru-RU" sz="1800" dirty="0" err="1">
                <a:latin typeface="Times New Roman Tj"/>
                <a:ea typeface="Times New Roman"/>
                <a:cs typeface="Times New Roman"/>
              </a:rPr>
              <a:t>асосии</a:t>
            </a:r>
            <a:r>
              <a:rPr lang="ru-RU" sz="1800" dirty="0">
                <a:latin typeface="Times New Roman Tj"/>
                <a:ea typeface="Times New Roman"/>
                <a:cs typeface="Times New Roman"/>
              </a:rPr>
              <a:t> </a:t>
            </a:r>
            <a:r>
              <a:rPr lang="ru-RU" sz="1800" dirty="0" err="1">
                <a:latin typeface="Times New Roman Tj"/>
                <a:ea typeface="Times New Roman"/>
                <a:cs typeface="Times New Roman"/>
              </a:rPr>
              <a:t>рушди</a:t>
            </a:r>
            <a:r>
              <a:rPr lang="ru-RU" sz="1800" dirty="0">
                <a:latin typeface="Times New Roman Tj"/>
                <a:ea typeface="Times New Roman"/>
                <a:cs typeface="Times New Roman"/>
              </a:rPr>
              <a:t> </a:t>
            </a:r>
            <a:r>
              <a:rPr lang="ru-RU" sz="1800" dirty="0" err="1">
                <a:latin typeface="Times New Roman Tj"/>
                <a:ea typeface="Times New Roman"/>
                <a:cs typeface="Times New Roman"/>
              </a:rPr>
              <a:t>тарбияи</a:t>
            </a:r>
            <a:r>
              <a:rPr lang="ru-RU" sz="1800" dirty="0">
                <a:latin typeface="Times New Roman Tj"/>
                <a:ea typeface="Times New Roman"/>
                <a:cs typeface="Times New Roman"/>
              </a:rPr>
              <a:t> </a:t>
            </a:r>
            <a:r>
              <a:rPr lang="ru-RU" sz="1800" dirty="0" err="1" smtClean="0">
                <a:latin typeface="Times New Roman Tj"/>
                <a:ea typeface="Times New Roman"/>
                <a:cs typeface="Times New Roman"/>
              </a:rPr>
              <a:t>маънавӣ</a:t>
            </a:r>
            <a:r>
              <a:rPr lang="ru-RU" sz="1800" dirty="0" smtClean="0">
                <a:latin typeface="Times New Roman Tj"/>
                <a:ea typeface="Times New Roman"/>
                <a:cs typeface="Times New Roman"/>
              </a:rPr>
              <a:t> </a:t>
            </a:r>
            <a:r>
              <a:rPr lang="ru-RU" sz="1800" dirty="0">
                <a:latin typeface="Times New Roman Tj"/>
                <a:ea typeface="Times New Roman"/>
                <a:cs typeface="Times New Roman"/>
              </a:rPr>
              <a:t>дар </a:t>
            </a:r>
            <a:r>
              <a:rPr lang="ru-RU" sz="1800" dirty="0" err="1" smtClean="0">
                <a:latin typeface="Times New Roman Tj"/>
                <a:ea typeface="Times New Roman"/>
                <a:cs typeface="Times New Roman"/>
              </a:rPr>
              <a:t>аҳди</a:t>
            </a:r>
            <a:r>
              <a:rPr lang="ru-RU" sz="1800" dirty="0" smtClean="0">
                <a:latin typeface="Times New Roman Tj"/>
                <a:ea typeface="Times New Roman"/>
                <a:cs typeface="Times New Roman"/>
              </a:rPr>
              <a:t> </a:t>
            </a:r>
            <a:r>
              <a:rPr lang="ru-RU" sz="1800" dirty="0" err="1">
                <a:latin typeface="Times New Roman Tj"/>
                <a:ea typeface="Times New Roman"/>
                <a:cs typeface="Times New Roman"/>
              </a:rPr>
              <a:t>Сомониён</a:t>
            </a:r>
            <a:r>
              <a:rPr lang="ru-RU" sz="1800" dirty="0">
                <a:latin typeface="Times New Roman Tj"/>
                <a:ea typeface="Times New Roman"/>
                <a:cs typeface="Times New Roman"/>
              </a:rPr>
              <a:t> </a:t>
            </a:r>
            <a:r>
              <a:rPr lang="ru-RU" sz="1800" dirty="0" err="1">
                <a:latin typeface="Times New Roman Tj"/>
                <a:ea typeface="Times New Roman"/>
                <a:cs typeface="Times New Roman"/>
              </a:rPr>
              <a:t>дарбар</a:t>
            </a:r>
            <a:r>
              <a:rPr lang="ru-RU" sz="1800" dirty="0">
                <a:latin typeface="Times New Roman Tj"/>
                <a:ea typeface="Times New Roman"/>
                <a:cs typeface="Times New Roman"/>
              </a:rPr>
              <a:t> </a:t>
            </a:r>
            <a:r>
              <a:rPr lang="ru-RU" sz="1800" dirty="0" err="1">
                <a:latin typeface="Times New Roman Tj"/>
                <a:ea typeface="Times New Roman"/>
                <a:cs typeface="Times New Roman"/>
              </a:rPr>
              <a:t>мегирад</a:t>
            </a:r>
            <a:r>
              <a:rPr lang="ru-RU" sz="1800" dirty="0">
                <a:latin typeface="Times New Roman Tj"/>
                <a:ea typeface="Times New Roman"/>
                <a:cs typeface="Times New Roman"/>
              </a:rPr>
              <a:t>. </a:t>
            </a:r>
            <a:r>
              <a:rPr lang="ru-RU" sz="1800" dirty="0" err="1">
                <a:latin typeface="Times New Roman Tj"/>
                <a:ea typeface="Times New Roman"/>
                <a:cs typeface="Times New Roman"/>
              </a:rPr>
              <a:t>Китоби</a:t>
            </a:r>
            <a:r>
              <a:rPr lang="ru-RU" sz="1800" dirty="0">
                <a:latin typeface="Times New Roman Tj"/>
                <a:ea typeface="Times New Roman"/>
                <a:cs typeface="Times New Roman"/>
              </a:rPr>
              <a:t> </a:t>
            </a:r>
            <a:r>
              <a:rPr lang="ru-RU" sz="1800" dirty="0" err="1">
                <a:latin typeface="Times New Roman Tj"/>
                <a:ea typeface="Times New Roman"/>
                <a:cs typeface="Times New Roman"/>
              </a:rPr>
              <a:t>мазкур</a:t>
            </a:r>
            <a:r>
              <a:rPr lang="ru-RU" sz="1800" dirty="0">
                <a:latin typeface="Times New Roman Tj"/>
                <a:ea typeface="Times New Roman"/>
                <a:cs typeface="Times New Roman"/>
              </a:rPr>
              <a:t> </a:t>
            </a:r>
            <a:r>
              <a:rPr lang="ru-RU" sz="1800" dirty="0" err="1">
                <a:latin typeface="Times New Roman Tj"/>
                <a:ea typeface="Times New Roman"/>
                <a:cs typeface="Times New Roman"/>
              </a:rPr>
              <a:t>барои</a:t>
            </a:r>
            <a:r>
              <a:rPr lang="ru-RU" sz="1800" dirty="0">
                <a:latin typeface="Times New Roman Tj"/>
                <a:ea typeface="Times New Roman"/>
                <a:cs typeface="Times New Roman"/>
              </a:rPr>
              <a:t> </a:t>
            </a:r>
            <a:r>
              <a:rPr lang="ru-RU" sz="1800" dirty="0" err="1" smtClean="0">
                <a:latin typeface="Times New Roman Tj"/>
                <a:ea typeface="Times New Roman"/>
                <a:cs typeface="Times New Roman"/>
              </a:rPr>
              <a:t>муҳаққиқону</a:t>
            </a:r>
            <a:r>
              <a:rPr lang="ru-RU" sz="1800" dirty="0" smtClean="0">
                <a:latin typeface="Times New Roman Tj"/>
                <a:ea typeface="Times New Roman"/>
                <a:cs typeface="Times New Roman"/>
              </a:rPr>
              <a:t> </a:t>
            </a:r>
            <a:r>
              <a:rPr lang="ru-RU" sz="1800" dirty="0" err="1" smtClean="0">
                <a:latin typeface="Times New Roman Tj"/>
                <a:ea typeface="Times New Roman"/>
                <a:cs typeface="Times New Roman"/>
              </a:rPr>
              <a:t>пажўҳишгарон</a:t>
            </a:r>
            <a:r>
              <a:rPr lang="ru-RU" sz="1800" dirty="0">
                <a:latin typeface="Times New Roman Tj"/>
                <a:ea typeface="Times New Roman"/>
                <a:cs typeface="Times New Roman"/>
              </a:rPr>
              <a:t>, </a:t>
            </a:r>
            <a:r>
              <a:rPr lang="ru-RU" sz="1800" dirty="0" err="1">
                <a:latin typeface="Times New Roman Tj"/>
                <a:ea typeface="Times New Roman"/>
                <a:cs typeface="Times New Roman"/>
              </a:rPr>
              <a:t>донишмандону</a:t>
            </a:r>
            <a:r>
              <a:rPr lang="ru-RU" sz="1800" dirty="0">
                <a:latin typeface="Times New Roman Tj"/>
                <a:ea typeface="Times New Roman"/>
                <a:cs typeface="Times New Roman"/>
              </a:rPr>
              <a:t> </a:t>
            </a:r>
            <a:r>
              <a:rPr lang="ru-RU" sz="1800" dirty="0" err="1">
                <a:latin typeface="Times New Roman Tj"/>
                <a:ea typeface="Times New Roman"/>
                <a:cs typeface="Times New Roman"/>
              </a:rPr>
              <a:t>омўзгорон</a:t>
            </a:r>
            <a:r>
              <a:rPr lang="ru-RU" sz="1800" dirty="0">
                <a:latin typeface="Times New Roman Tj"/>
                <a:ea typeface="Times New Roman"/>
                <a:cs typeface="Times New Roman"/>
              </a:rPr>
              <a:t>, </a:t>
            </a:r>
            <a:r>
              <a:rPr lang="ru-RU" sz="1800" dirty="0" err="1" smtClean="0">
                <a:latin typeface="Times New Roman Tj"/>
                <a:ea typeface="Times New Roman"/>
                <a:cs typeface="Times New Roman"/>
              </a:rPr>
              <a:t>донишҷўён</a:t>
            </a:r>
            <a:r>
              <a:rPr lang="ru-RU" sz="1800" dirty="0" smtClean="0">
                <a:latin typeface="Times New Roman Tj"/>
                <a:ea typeface="Times New Roman"/>
                <a:cs typeface="Times New Roman"/>
              </a:rPr>
              <a:t> </a:t>
            </a:r>
            <a:r>
              <a:rPr lang="ru-RU" sz="1800" dirty="0" err="1" smtClean="0">
                <a:latin typeface="Times New Roman Tj"/>
                <a:ea typeface="Times New Roman"/>
                <a:cs typeface="Times New Roman"/>
              </a:rPr>
              <a:t>пешниҳод</a:t>
            </a:r>
            <a:r>
              <a:rPr lang="ru-RU" sz="1800" dirty="0" smtClean="0">
                <a:latin typeface="Times New Roman Tj"/>
                <a:ea typeface="Times New Roman"/>
                <a:cs typeface="Times New Roman"/>
              </a:rPr>
              <a:t> </a:t>
            </a:r>
            <a:r>
              <a:rPr lang="ru-RU" sz="1800" dirty="0" err="1">
                <a:latin typeface="Times New Roman Tj"/>
                <a:ea typeface="Times New Roman"/>
                <a:cs typeface="Times New Roman"/>
              </a:rPr>
              <a:t>мешавад</a:t>
            </a:r>
            <a:r>
              <a:rPr lang="ru-RU" sz="1800" dirty="0">
                <a:latin typeface="Times New Roman Tj"/>
                <a:ea typeface="Times New Roman"/>
                <a:cs typeface="Times New Roman"/>
              </a:rPr>
              <a:t>.</a:t>
            </a:r>
            <a:endParaRPr lang="ru-RU" sz="1400" dirty="0">
              <a:latin typeface="Calibri"/>
              <a:ea typeface="Times New Roman"/>
              <a:cs typeface="Times New Roman"/>
            </a:endParaRPr>
          </a:p>
          <a:p>
            <a:pPr marL="82296" indent="0">
              <a:lnSpc>
                <a:spcPct val="115000"/>
              </a:lnSpc>
              <a:spcAft>
                <a:spcPts val="1000"/>
              </a:spcAft>
              <a:buNone/>
              <a:tabLst>
                <a:tab pos="1895475" algn="l"/>
              </a:tabLst>
            </a:pPr>
            <a:endParaRPr lang="ru-RU" sz="1800" dirty="0"/>
          </a:p>
        </p:txBody>
      </p:sp>
      <p:pic>
        <p:nvPicPr>
          <p:cNvPr id="1026" name="Picture 2" descr="C:\Users\DDOT\Desktop\1.png"/>
          <p:cNvPicPr>
            <a:picLocks noChangeAspect="1" noChangeArrowheads="1"/>
          </p:cNvPicPr>
          <p:nvPr/>
        </p:nvPicPr>
        <p:blipFill>
          <a:blip r:embed="rId2" cstate="print"/>
          <a:srcRect/>
          <a:stretch>
            <a:fillRect/>
          </a:stretch>
        </p:blipFill>
        <p:spPr bwMode="auto">
          <a:xfrm>
            <a:off x="1000100" y="0"/>
            <a:ext cx="8143900" cy="1390650"/>
          </a:xfrm>
          <a:prstGeom prst="rect">
            <a:avLst/>
          </a:prstGeom>
          <a:noFill/>
        </p:spPr>
      </p:pic>
      <p:pic>
        <p:nvPicPr>
          <p:cNvPr id="5122" name="Picture 2" descr="C:\Users\admin\Desktop\Факулиеим таърих\0015.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259632" y="1556792"/>
            <a:ext cx="3490647" cy="5068438"/>
          </a:xfrm>
          <a:prstGeom prst="rect">
            <a:avLst/>
          </a:prstGeom>
          <a:ln w="50800">
            <a:gradFill>
              <a:gsLst>
                <a:gs pos="65000">
                  <a:srgbClr val="BA0066"/>
                </a:gs>
                <a:gs pos="30000">
                  <a:srgbClr val="66008F"/>
                </a:gs>
                <a:gs pos="0">
                  <a:srgbClr val="000082"/>
                </a:gs>
                <a:gs pos="90000">
                  <a:srgbClr val="FF0000"/>
                </a:gs>
                <a:gs pos="100000">
                  <a:srgbClr val="FF8200"/>
                </a:gs>
              </a:gsLst>
              <a:lin ang="2700000" scaled="0"/>
            </a:grad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220072" y="1556792"/>
            <a:ext cx="3713616" cy="576064"/>
          </a:xfrm>
          <a:solidFill>
            <a:srgbClr val="3399FF">
              <a:alpha val="10196"/>
            </a:srgbClr>
          </a:solidFill>
        </p:spPr>
        <p:txBody>
          <a:bodyPr>
            <a:normAutofit/>
          </a:bodyPr>
          <a:lstStyle/>
          <a:p>
            <a:pPr algn="ctr"/>
            <a:r>
              <a:rPr lang="ru-RU" sz="2000" b="1" dirty="0" err="1">
                <a:solidFill>
                  <a:schemeClr val="tx1"/>
                </a:solidFill>
                <a:effectLst/>
                <a:latin typeface="Times New Roman Tj"/>
                <a:ea typeface="Times New Roman"/>
                <a:cs typeface="Times New Roman"/>
              </a:rPr>
              <a:t>Абдуназар</a:t>
            </a:r>
            <a:r>
              <a:rPr lang="ru-RU" sz="2000" b="1" dirty="0">
                <a:solidFill>
                  <a:schemeClr val="tx1"/>
                </a:solidFill>
                <a:effectLst/>
                <a:latin typeface="Times New Roman Tj"/>
                <a:ea typeface="Times New Roman"/>
                <a:cs typeface="Times New Roman"/>
              </a:rPr>
              <a:t> </a:t>
            </a:r>
            <a:r>
              <a:rPr lang="ru-RU" sz="2000" b="1" dirty="0" err="1" smtClean="0">
                <a:solidFill>
                  <a:schemeClr val="tx1"/>
                </a:solidFill>
                <a:effectLst/>
                <a:latin typeface="Times New Roman Tj"/>
                <a:ea typeface="Times New Roman"/>
                <a:cs typeface="Times New Roman"/>
              </a:rPr>
              <a:t>ҳақназаров</a:t>
            </a:r>
            <a:r>
              <a:rPr lang="ru-RU" sz="2000" b="1" dirty="0" smtClean="0">
                <a:solidFill>
                  <a:schemeClr val="tx1"/>
                </a:solidFill>
                <a:effectLst/>
                <a:latin typeface="Times New Roman Tj"/>
                <a:ea typeface="Times New Roman"/>
                <a:cs typeface="Times New Roman"/>
              </a:rPr>
              <a:t> </a:t>
            </a:r>
            <a:endParaRPr lang="ru-RU" sz="2000" dirty="0">
              <a:solidFill>
                <a:schemeClr val="tx1"/>
              </a:solidFill>
            </a:endParaRPr>
          </a:p>
        </p:txBody>
      </p:sp>
      <p:sp>
        <p:nvSpPr>
          <p:cNvPr id="3" name="Объект 2"/>
          <p:cNvSpPr>
            <a:spLocks noGrp="1"/>
          </p:cNvSpPr>
          <p:nvPr>
            <p:ph idx="1"/>
          </p:nvPr>
        </p:nvSpPr>
        <p:spPr>
          <a:xfrm>
            <a:off x="5220072" y="2204864"/>
            <a:ext cx="3713616" cy="4428492"/>
          </a:xfrm>
          <a:solidFill>
            <a:srgbClr val="3399FF">
              <a:alpha val="10196"/>
            </a:srgbClr>
          </a:solidFill>
        </p:spPr>
        <p:txBody>
          <a:bodyPr>
            <a:normAutofit/>
          </a:bodyPr>
          <a:lstStyle/>
          <a:p>
            <a:pPr marL="82296" indent="0" algn="ctr">
              <a:lnSpc>
                <a:spcPct val="115000"/>
              </a:lnSpc>
              <a:spcAft>
                <a:spcPts val="1000"/>
              </a:spcAft>
              <a:buNone/>
              <a:tabLst>
                <a:tab pos="2381250" algn="l"/>
              </a:tabLst>
            </a:pPr>
            <a:r>
              <a:rPr lang="ru-RU" sz="1800" dirty="0">
                <a:latin typeface="Times New Roman Tj"/>
                <a:ea typeface="Times New Roman"/>
                <a:cs typeface="Times New Roman"/>
              </a:rPr>
              <a:t>Дар ин </a:t>
            </a:r>
            <a:r>
              <a:rPr lang="ru-RU" sz="1800" dirty="0" err="1">
                <a:latin typeface="Times New Roman Tj"/>
                <a:ea typeface="Times New Roman"/>
                <a:cs typeface="Times New Roman"/>
              </a:rPr>
              <a:t>китоб</a:t>
            </a:r>
            <a:r>
              <a:rPr lang="ru-RU" sz="1800" dirty="0">
                <a:latin typeface="Times New Roman Tj"/>
                <a:ea typeface="Times New Roman"/>
                <a:cs typeface="Times New Roman"/>
              </a:rPr>
              <a:t> ба </a:t>
            </a:r>
            <a:r>
              <a:rPr lang="ru-RU" sz="1800" dirty="0" err="1">
                <a:latin typeface="Times New Roman Tj"/>
                <a:ea typeface="Times New Roman"/>
                <a:cs typeface="Times New Roman"/>
              </a:rPr>
              <a:t>категорияи</a:t>
            </a:r>
            <a:r>
              <a:rPr lang="ru-RU" sz="1800" dirty="0">
                <a:latin typeface="Times New Roman Tj"/>
                <a:ea typeface="Times New Roman"/>
                <a:cs typeface="Times New Roman"/>
              </a:rPr>
              <a:t> </a:t>
            </a:r>
            <a:r>
              <a:rPr lang="ru-RU" sz="1800" dirty="0" err="1" smtClean="0">
                <a:latin typeface="Times New Roman Tj"/>
                <a:ea typeface="Times New Roman"/>
                <a:cs typeface="Times New Roman"/>
              </a:rPr>
              <a:t>халқият</a:t>
            </a:r>
            <a:r>
              <a:rPr lang="ru-RU" sz="1800" dirty="0" smtClean="0">
                <a:latin typeface="Times New Roman Tj"/>
                <a:ea typeface="Times New Roman"/>
                <a:cs typeface="Times New Roman"/>
              </a:rPr>
              <a:t> </a:t>
            </a:r>
            <a:r>
              <a:rPr lang="ru-RU" sz="1800" dirty="0" err="1">
                <a:latin typeface="Times New Roman Tj"/>
                <a:ea typeface="Times New Roman"/>
                <a:cs typeface="Times New Roman"/>
              </a:rPr>
              <a:t>расидани</a:t>
            </a:r>
            <a:r>
              <a:rPr lang="ru-RU" sz="1800" dirty="0">
                <a:latin typeface="Times New Roman Tj"/>
                <a:ea typeface="Times New Roman"/>
                <a:cs typeface="Times New Roman"/>
              </a:rPr>
              <a:t> </a:t>
            </a:r>
            <a:r>
              <a:rPr lang="ru-RU" sz="1800" dirty="0" err="1" smtClean="0">
                <a:latin typeface="Times New Roman Tj"/>
                <a:ea typeface="Times New Roman"/>
                <a:cs typeface="Times New Roman"/>
              </a:rPr>
              <a:t>тоҷикон</a:t>
            </a:r>
            <a:r>
              <a:rPr lang="ru-RU" sz="1800" dirty="0" smtClean="0">
                <a:latin typeface="Times New Roman Tj"/>
                <a:ea typeface="Times New Roman"/>
                <a:cs typeface="Times New Roman"/>
              </a:rPr>
              <a:t> </a:t>
            </a:r>
            <a:r>
              <a:rPr lang="ru-RU" sz="1800" dirty="0">
                <a:latin typeface="Times New Roman Tj"/>
                <a:ea typeface="Times New Roman"/>
                <a:cs typeface="Times New Roman"/>
              </a:rPr>
              <a:t>дар </a:t>
            </a:r>
            <a:r>
              <a:rPr lang="ru-RU" sz="1800" dirty="0" err="1" smtClean="0">
                <a:latin typeface="Times New Roman Tj"/>
                <a:ea typeface="Times New Roman"/>
                <a:cs typeface="Times New Roman"/>
              </a:rPr>
              <a:t>асрҳои</a:t>
            </a:r>
            <a:r>
              <a:rPr lang="ru-RU" sz="1800" dirty="0" smtClean="0">
                <a:latin typeface="Times New Roman Tj"/>
                <a:ea typeface="Times New Roman"/>
                <a:cs typeface="Times New Roman"/>
              </a:rPr>
              <a:t> </a:t>
            </a:r>
            <a:r>
              <a:rPr lang="ru-RU" sz="1800" dirty="0">
                <a:latin typeface="Times New Roman Tj"/>
                <a:ea typeface="Times New Roman"/>
                <a:cs typeface="Times New Roman"/>
              </a:rPr>
              <a:t>4 -10 </a:t>
            </a:r>
            <a:r>
              <a:rPr lang="ru-RU" sz="1800" dirty="0" err="1" smtClean="0">
                <a:latin typeface="Times New Roman Tj"/>
                <a:ea typeface="Times New Roman"/>
                <a:cs typeface="Times New Roman"/>
              </a:rPr>
              <a:t>масеҳӣ</a:t>
            </a:r>
            <a:r>
              <a:rPr lang="ru-RU" sz="1800" dirty="0" smtClean="0">
                <a:latin typeface="Times New Roman Tj"/>
                <a:ea typeface="Times New Roman"/>
                <a:cs typeface="Times New Roman"/>
              </a:rPr>
              <a:t> </a:t>
            </a:r>
            <a:r>
              <a:rPr lang="ru-RU" sz="1800" dirty="0" err="1">
                <a:latin typeface="Times New Roman Tj"/>
                <a:ea typeface="Times New Roman"/>
                <a:cs typeface="Times New Roman"/>
              </a:rPr>
              <a:t>ва</a:t>
            </a:r>
            <a:r>
              <a:rPr lang="ru-RU" sz="1800" dirty="0">
                <a:latin typeface="Times New Roman Tj"/>
                <a:ea typeface="Times New Roman"/>
                <a:cs typeface="Times New Roman"/>
              </a:rPr>
              <a:t> </a:t>
            </a:r>
            <a:r>
              <a:rPr lang="ru-RU" sz="1800" dirty="0" err="1" smtClean="0">
                <a:latin typeface="Times New Roman Tj"/>
                <a:ea typeface="Times New Roman"/>
                <a:cs typeface="Times New Roman"/>
              </a:rPr>
              <a:t>паҳнои</a:t>
            </a:r>
            <a:r>
              <a:rPr lang="ru-RU" sz="1800" dirty="0" smtClean="0">
                <a:latin typeface="Times New Roman Tj"/>
                <a:ea typeface="Times New Roman"/>
                <a:cs typeface="Times New Roman"/>
              </a:rPr>
              <a:t> </a:t>
            </a:r>
            <a:r>
              <a:rPr lang="ru-RU" sz="1800" dirty="0" err="1" smtClean="0">
                <a:latin typeface="Times New Roman Tj"/>
                <a:ea typeface="Times New Roman"/>
                <a:cs typeface="Times New Roman"/>
              </a:rPr>
              <a:t>ҷуғрофии</a:t>
            </a:r>
            <a:r>
              <a:rPr lang="ru-RU" sz="1800" dirty="0" smtClean="0">
                <a:latin typeface="Times New Roman Tj"/>
                <a:ea typeface="Times New Roman"/>
                <a:cs typeface="Times New Roman"/>
              </a:rPr>
              <a:t> </a:t>
            </a:r>
            <a:r>
              <a:rPr lang="ru-RU" sz="1800" dirty="0" err="1">
                <a:latin typeface="Times New Roman Tj"/>
                <a:ea typeface="Times New Roman"/>
                <a:cs typeface="Times New Roman"/>
              </a:rPr>
              <a:t>сукунати</a:t>
            </a:r>
            <a:r>
              <a:rPr lang="ru-RU" sz="1800" dirty="0">
                <a:latin typeface="Times New Roman Tj"/>
                <a:ea typeface="Times New Roman"/>
                <a:cs typeface="Times New Roman"/>
              </a:rPr>
              <a:t> </a:t>
            </a:r>
            <a:r>
              <a:rPr lang="ru-RU" sz="1800" dirty="0" err="1" smtClean="0">
                <a:latin typeface="Times New Roman Tj"/>
                <a:ea typeface="Times New Roman"/>
                <a:cs typeface="Times New Roman"/>
              </a:rPr>
              <a:t>қавму</a:t>
            </a:r>
            <a:r>
              <a:rPr lang="ru-RU" sz="1800" dirty="0" smtClean="0">
                <a:latin typeface="Times New Roman Tj"/>
                <a:ea typeface="Times New Roman"/>
                <a:cs typeface="Times New Roman"/>
              </a:rPr>
              <a:t> </a:t>
            </a:r>
            <a:r>
              <a:rPr lang="ru-RU" sz="1800" dirty="0" err="1" smtClean="0">
                <a:latin typeface="Times New Roman Tj"/>
                <a:ea typeface="Times New Roman"/>
                <a:cs typeface="Times New Roman"/>
              </a:rPr>
              <a:t>қабила</a:t>
            </a:r>
            <a:r>
              <a:rPr lang="ru-RU" sz="1800" dirty="0">
                <a:latin typeface="Times New Roman Tj"/>
                <a:ea typeface="Times New Roman"/>
                <a:cs typeface="Times New Roman"/>
              </a:rPr>
              <a:t>, </a:t>
            </a:r>
            <a:r>
              <a:rPr lang="ru-RU" sz="1800" dirty="0" err="1">
                <a:latin typeface="Times New Roman Tj"/>
                <a:ea typeface="Times New Roman"/>
                <a:cs typeface="Times New Roman"/>
              </a:rPr>
              <a:t>тираву</a:t>
            </a:r>
            <a:r>
              <a:rPr lang="ru-RU" sz="1800" dirty="0">
                <a:latin typeface="Times New Roman Tj"/>
                <a:ea typeface="Times New Roman"/>
                <a:cs typeface="Times New Roman"/>
              </a:rPr>
              <a:t> табор </a:t>
            </a:r>
            <a:r>
              <a:rPr lang="ru-RU" sz="1800" dirty="0" err="1">
                <a:latin typeface="Times New Roman Tj"/>
                <a:ea typeface="Times New Roman"/>
                <a:cs typeface="Times New Roman"/>
              </a:rPr>
              <a:t>ва</a:t>
            </a:r>
            <a:r>
              <a:rPr lang="ru-RU" sz="1800" dirty="0">
                <a:latin typeface="Times New Roman Tj"/>
                <a:ea typeface="Times New Roman"/>
                <a:cs typeface="Times New Roman"/>
              </a:rPr>
              <a:t> </a:t>
            </a:r>
            <a:r>
              <a:rPr lang="ru-RU" sz="1800" dirty="0" err="1" smtClean="0">
                <a:latin typeface="Times New Roman Tj"/>
                <a:ea typeface="Times New Roman"/>
                <a:cs typeface="Times New Roman"/>
              </a:rPr>
              <a:t>гурўҳҳои</a:t>
            </a:r>
            <a:r>
              <a:rPr lang="ru-RU" sz="1800" dirty="0" smtClean="0">
                <a:latin typeface="Times New Roman Tj"/>
                <a:ea typeface="Times New Roman"/>
                <a:cs typeface="Times New Roman"/>
              </a:rPr>
              <a:t> </a:t>
            </a:r>
            <a:r>
              <a:rPr lang="ru-RU" sz="1800" dirty="0" err="1">
                <a:latin typeface="Times New Roman Tj"/>
                <a:ea typeface="Times New Roman"/>
                <a:cs typeface="Times New Roman"/>
              </a:rPr>
              <a:t>этникии</a:t>
            </a:r>
            <a:r>
              <a:rPr lang="ru-RU" sz="1800" dirty="0">
                <a:latin typeface="Times New Roman Tj"/>
                <a:ea typeface="Times New Roman"/>
                <a:cs typeface="Times New Roman"/>
              </a:rPr>
              <a:t> </a:t>
            </a:r>
            <a:r>
              <a:rPr lang="ru-RU" sz="1800" dirty="0" err="1" smtClean="0">
                <a:latin typeface="Times New Roman Tj"/>
                <a:ea typeface="Times New Roman"/>
                <a:cs typeface="Times New Roman"/>
              </a:rPr>
              <a:t>тоҷикон</a:t>
            </a:r>
            <a:r>
              <a:rPr lang="ru-RU" sz="1800" dirty="0" smtClean="0">
                <a:latin typeface="Times New Roman Tj"/>
                <a:ea typeface="Times New Roman"/>
                <a:cs typeface="Times New Roman"/>
              </a:rPr>
              <a:t> </a:t>
            </a:r>
            <a:r>
              <a:rPr lang="ru-RU" sz="1800" dirty="0" err="1">
                <a:latin typeface="Times New Roman Tj"/>
                <a:ea typeface="Times New Roman"/>
                <a:cs typeface="Times New Roman"/>
              </a:rPr>
              <a:t>маълумот</a:t>
            </a:r>
            <a:r>
              <a:rPr lang="ru-RU" sz="1800" dirty="0">
                <a:latin typeface="Times New Roman Tj"/>
                <a:ea typeface="Times New Roman"/>
                <a:cs typeface="Times New Roman"/>
              </a:rPr>
              <a:t> </a:t>
            </a:r>
            <a:r>
              <a:rPr lang="ru-RU" sz="1800" dirty="0" err="1">
                <a:latin typeface="Times New Roman Tj"/>
                <a:ea typeface="Times New Roman"/>
                <a:cs typeface="Times New Roman"/>
              </a:rPr>
              <a:t>дода</a:t>
            </a:r>
            <a:r>
              <a:rPr lang="ru-RU" sz="1800" dirty="0">
                <a:latin typeface="Times New Roman Tj"/>
                <a:ea typeface="Times New Roman"/>
                <a:cs typeface="Times New Roman"/>
              </a:rPr>
              <a:t> </a:t>
            </a:r>
            <a:r>
              <a:rPr lang="ru-RU" sz="1800" dirty="0" err="1">
                <a:latin typeface="Times New Roman Tj"/>
                <a:ea typeface="Times New Roman"/>
                <a:cs typeface="Times New Roman"/>
              </a:rPr>
              <a:t>шуда</a:t>
            </a:r>
            <a:r>
              <a:rPr lang="ru-RU" sz="1800" dirty="0">
                <a:latin typeface="Times New Roman Tj"/>
                <a:ea typeface="Times New Roman"/>
                <a:cs typeface="Times New Roman"/>
              </a:rPr>
              <a:t>, </a:t>
            </a:r>
            <a:r>
              <a:rPr lang="ru-RU" sz="1800" dirty="0" err="1">
                <a:latin typeface="Times New Roman Tj"/>
                <a:ea typeface="Times New Roman"/>
                <a:cs typeface="Times New Roman"/>
              </a:rPr>
              <a:t>омилба</a:t>
            </a:r>
            <a:r>
              <a:rPr lang="ru-RU" sz="1800" dirty="0">
                <a:latin typeface="Times New Roman Tj"/>
                <a:ea typeface="Times New Roman"/>
                <a:cs typeface="Times New Roman"/>
              </a:rPr>
              <a:t> </a:t>
            </a:r>
            <a:r>
              <a:rPr lang="ru-RU" sz="1800" dirty="0" err="1">
                <a:latin typeface="Times New Roman Tj"/>
                <a:ea typeface="Times New Roman"/>
                <a:cs typeface="Times New Roman"/>
              </a:rPr>
              <a:t>камолот</a:t>
            </a:r>
            <a:r>
              <a:rPr lang="ru-RU" sz="1800" dirty="0">
                <a:latin typeface="Times New Roman Tj"/>
                <a:ea typeface="Times New Roman"/>
                <a:cs typeface="Times New Roman"/>
              </a:rPr>
              <a:t> </a:t>
            </a:r>
            <a:r>
              <a:rPr lang="ru-RU" sz="1800" dirty="0" err="1">
                <a:latin typeface="Times New Roman Tj"/>
                <a:ea typeface="Times New Roman"/>
                <a:cs typeface="Times New Roman"/>
              </a:rPr>
              <a:t>расидани</a:t>
            </a:r>
            <a:r>
              <a:rPr lang="ru-RU" sz="1800" dirty="0">
                <a:latin typeface="Times New Roman Tj"/>
                <a:ea typeface="Times New Roman"/>
                <a:cs typeface="Times New Roman"/>
              </a:rPr>
              <a:t> </a:t>
            </a:r>
            <a:r>
              <a:rPr lang="ru-RU" sz="1800" dirty="0" err="1" smtClean="0">
                <a:latin typeface="Times New Roman Tj"/>
                <a:ea typeface="Times New Roman"/>
                <a:cs typeface="Times New Roman"/>
              </a:rPr>
              <a:t>онҳо</a:t>
            </a:r>
            <a:r>
              <a:rPr lang="ru-RU" sz="1800" dirty="0" smtClean="0">
                <a:latin typeface="Times New Roman Tj"/>
                <a:ea typeface="Times New Roman"/>
                <a:cs typeface="Times New Roman"/>
              </a:rPr>
              <a:t> </a:t>
            </a:r>
            <a:r>
              <a:rPr lang="ru-RU" sz="1800" dirty="0">
                <a:latin typeface="Times New Roman Tj"/>
                <a:ea typeface="Times New Roman"/>
                <a:cs typeface="Times New Roman"/>
              </a:rPr>
              <a:t>дар </a:t>
            </a:r>
            <a:r>
              <a:rPr lang="ru-RU" sz="1800" dirty="0" err="1" smtClean="0">
                <a:latin typeface="Times New Roman Tj"/>
                <a:ea typeface="Times New Roman"/>
                <a:cs typeface="Times New Roman"/>
              </a:rPr>
              <a:t>ҳудудҳои</a:t>
            </a:r>
            <a:r>
              <a:rPr lang="ru-RU" sz="1800" dirty="0" smtClean="0">
                <a:latin typeface="Times New Roman Tj"/>
                <a:ea typeface="Times New Roman"/>
                <a:cs typeface="Times New Roman"/>
              </a:rPr>
              <a:t> </a:t>
            </a:r>
            <a:r>
              <a:rPr lang="ru-RU" sz="1800" dirty="0" err="1">
                <a:latin typeface="Times New Roman Tj"/>
                <a:ea typeface="Times New Roman"/>
                <a:cs typeface="Times New Roman"/>
              </a:rPr>
              <a:t>ягона</a:t>
            </a:r>
            <a:r>
              <a:rPr lang="ru-RU" sz="1800" dirty="0">
                <a:latin typeface="Times New Roman Tj"/>
                <a:ea typeface="Times New Roman"/>
                <a:cs typeface="Times New Roman"/>
              </a:rPr>
              <a:t> </a:t>
            </a:r>
            <a:r>
              <a:rPr lang="ru-RU" sz="1800" dirty="0" err="1">
                <a:latin typeface="Times New Roman Tj"/>
                <a:ea typeface="Times New Roman"/>
                <a:cs typeface="Times New Roman"/>
              </a:rPr>
              <a:t>ва</a:t>
            </a:r>
            <a:r>
              <a:rPr lang="ru-RU" sz="1800" dirty="0">
                <a:latin typeface="Times New Roman Tj"/>
                <a:ea typeface="Times New Roman"/>
                <a:cs typeface="Times New Roman"/>
              </a:rPr>
              <a:t> </a:t>
            </a:r>
            <a:r>
              <a:rPr lang="ru-RU" sz="1800" dirty="0" err="1" smtClean="0">
                <a:latin typeface="Times New Roman Tj"/>
                <a:ea typeface="Times New Roman"/>
                <a:cs typeface="Times New Roman"/>
              </a:rPr>
              <a:t>ҳамҷавор</a:t>
            </a:r>
            <a:r>
              <a:rPr lang="ru-RU" sz="1800" dirty="0" smtClean="0">
                <a:latin typeface="Times New Roman Tj"/>
                <a:ea typeface="Times New Roman"/>
                <a:cs typeface="Times New Roman"/>
              </a:rPr>
              <a:t> </a:t>
            </a:r>
            <a:r>
              <a:rPr lang="ru-RU" sz="1800" dirty="0">
                <a:latin typeface="Times New Roman Tj"/>
                <a:ea typeface="Times New Roman"/>
                <a:cs typeface="Times New Roman"/>
              </a:rPr>
              <a:t>дар </a:t>
            </a:r>
            <a:r>
              <a:rPr lang="ru-RU" sz="1800" dirty="0" err="1" smtClean="0">
                <a:latin typeface="Times New Roman Tj"/>
                <a:ea typeface="Times New Roman"/>
                <a:cs typeface="Times New Roman"/>
              </a:rPr>
              <a:t>аҳли</a:t>
            </a:r>
            <a:r>
              <a:rPr lang="ru-RU" sz="1800" dirty="0" smtClean="0">
                <a:latin typeface="Times New Roman Tj"/>
                <a:ea typeface="Times New Roman"/>
                <a:cs typeface="Times New Roman"/>
              </a:rPr>
              <a:t> </a:t>
            </a:r>
            <a:r>
              <a:rPr lang="ru-RU" sz="1800" dirty="0" err="1" smtClean="0">
                <a:latin typeface="Times New Roman Tj"/>
                <a:ea typeface="Times New Roman"/>
                <a:cs typeface="Times New Roman"/>
              </a:rPr>
              <a:t>ҳукмравоёни</a:t>
            </a:r>
            <a:r>
              <a:rPr lang="ru-RU" sz="1800" dirty="0" smtClean="0">
                <a:latin typeface="Times New Roman Tj"/>
                <a:ea typeface="Times New Roman"/>
                <a:cs typeface="Times New Roman"/>
              </a:rPr>
              <a:t> </a:t>
            </a:r>
            <a:r>
              <a:rPr lang="ru-RU" sz="1800" dirty="0" err="1" smtClean="0">
                <a:latin typeface="Times New Roman Tj"/>
                <a:ea typeface="Times New Roman"/>
                <a:cs typeface="Times New Roman"/>
              </a:rPr>
              <a:t>Сосонӣ</a:t>
            </a:r>
            <a:r>
              <a:rPr lang="ru-RU" sz="1800" dirty="0" smtClean="0">
                <a:latin typeface="Times New Roman Tj"/>
                <a:ea typeface="Times New Roman"/>
                <a:cs typeface="Times New Roman"/>
              </a:rPr>
              <a:t> </a:t>
            </a:r>
            <a:r>
              <a:rPr lang="ru-RU" sz="1800" dirty="0">
                <a:latin typeface="Times New Roman Tj"/>
                <a:ea typeface="Times New Roman"/>
                <a:cs typeface="Times New Roman"/>
              </a:rPr>
              <a:t>дар </a:t>
            </a:r>
            <a:r>
              <a:rPr lang="ru-RU" sz="1800" dirty="0" err="1" smtClean="0">
                <a:latin typeface="Times New Roman Tj"/>
                <a:ea typeface="Times New Roman"/>
                <a:cs typeface="Times New Roman"/>
              </a:rPr>
              <a:t>асрҳои</a:t>
            </a:r>
            <a:r>
              <a:rPr lang="ru-RU" sz="1800" dirty="0" smtClean="0">
                <a:latin typeface="Times New Roman Tj"/>
                <a:ea typeface="Times New Roman"/>
                <a:cs typeface="Times New Roman"/>
              </a:rPr>
              <a:t> </a:t>
            </a:r>
            <a:r>
              <a:rPr lang="ru-RU" sz="1800" dirty="0">
                <a:latin typeface="Times New Roman Tj"/>
                <a:ea typeface="Times New Roman"/>
                <a:cs typeface="Times New Roman"/>
              </a:rPr>
              <a:t>4 -5 </a:t>
            </a:r>
            <a:r>
              <a:rPr lang="ru-RU" sz="1800" dirty="0" err="1">
                <a:latin typeface="Times New Roman Tj"/>
                <a:ea typeface="Times New Roman"/>
                <a:cs typeface="Times New Roman"/>
              </a:rPr>
              <a:t>мавриди</a:t>
            </a:r>
            <a:r>
              <a:rPr lang="ru-RU" sz="1800" dirty="0">
                <a:latin typeface="Times New Roman Tj"/>
                <a:ea typeface="Times New Roman"/>
                <a:cs typeface="Times New Roman"/>
              </a:rPr>
              <a:t> </a:t>
            </a:r>
            <a:r>
              <a:rPr lang="ru-RU" sz="1800" dirty="0" err="1" smtClean="0">
                <a:latin typeface="Times New Roman Tj"/>
                <a:ea typeface="Times New Roman"/>
                <a:cs typeface="Times New Roman"/>
              </a:rPr>
              <a:t>таҳқиқу</a:t>
            </a:r>
            <a:r>
              <a:rPr lang="ru-RU" sz="1800" dirty="0" smtClean="0">
                <a:latin typeface="Times New Roman Tj"/>
                <a:ea typeface="Times New Roman"/>
                <a:cs typeface="Times New Roman"/>
              </a:rPr>
              <a:t> </a:t>
            </a:r>
            <a:r>
              <a:rPr lang="ru-RU" sz="1800" dirty="0" err="1" smtClean="0">
                <a:latin typeface="Times New Roman Tj"/>
                <a:ea typeface="Times New Roman"/>
                <a:cs typeface="Times New Roman"/>
              </a:rPr>
              <a:t>таҳлил</a:t>
            </a:r>
            <a:r>
              <a:rPr lang="ru-RU" sz="1800" dirty="0" smtClean="0">
                <a:latin typeface="Times New Roman Tj"/>
                <a:ea typeface="Times New Roman"/>
                <a:cs typeface="Times New Roman"/>
              </a:rPr>
              <a:t> </a:t>
            </a:r>
            <a:r>
              <a:rPr lang="ru-RU" sz="1800" dirty="0" err="1" smtClean="0">
                <a:latin typeface="Times New Roman Tj"/>
                <a:ea typeface="Times New Roman"/>
                <a:cs typeface="Times New Roman"/>
              </a:rPr>
              <a:t>қарор</a:t>
            </a:r>
            <a:r>
              <a:rPr lang="ru-RU" sz="1800" dirty="0" smtClean="0">
                <a:latin typeface="Times New Roman Tj"/>
                <a:ea typeface="Times New Roman"/>
                <a:cs typeface="Times New Roman"/>
              </a:rPr>
              <a:t> </a:t>
            </a:r>
            <a:r>
              <a:rPr lang="ru-RU" sz="1800" dirty="0" err="1">
                <a:latin typeface="Times New Roman Tj"/>
                <a:ea typeface="Times New Roman"/>
                <a:cs typeface="Times New Roman"/>
              </a:rPr>
              <a:t>гирифтаанд</a:t>
            </a:r>
            <a:r>
              <a:rPr lang="ru-RU" sz="1800" dirty="0">
                <a:latin typeface="Times New Roman Tj"/>
                <a:ea typeface="Times New Roman"/>
                <a:cs typeface="Times New Roman"/>
              </a:rPr>
              <a:t>.</a:t>
            </a:r>
            <a:endParaRPr lang="ru-RU" sz="1400" dirty="0">
              <a:effectLst/>
              <a:latin typeface="Calibri"/>
              <a:ea typeface="Times New Roman"/>
              <a:cs typeface="Times New Roman"/>
            </a:endParaRPr>
          </a:p>
        </p:txBody>
      </p:sp>
      <p:pic>
        <p:nvPicPr>
          <p:cNvPr id="1026" name="Picture 2" descr="C:\Users\DDOT\Desktop\1.png"/>
          <p:cNvPicPr>
            <a:picLocks noChangeAspect="1" noChangeArrowheads="1"/>
          </p:cNvPicPr>
          <p:nvPr/>
        </p:nvPicPr>
        <p:blipFill>
          <a:blip r:embed="rId2" cstate="print"/>
          <a:srcRect/>
          <a:stretch>
            <a:fillRect/>
          </a:stretch>
        </p:blipFill>
        <p:spPr bwMode="auto">
          <a:xfrm>
            <a:off x="1012559" y="-12309"/>
            <a:ext cx="8143900" cy="1390650"/>
          </a:xfrm>
          <a:prstGeom prst="rect">
            <a:avLst/>
          </a:prstGeom>
          <a:noFill/>
        </p:spPr>
      </p:pic>
      <p:pic>
        <p:nvPicPr>
          <p:cNvPr id="6146" name="Picture 2" descr="C:\Users\admin\Desktop\Факулиеим таърих\0013.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403648" y="1556792"/>
            <a:ext cx="3312368" cy="5076564"/>
          </a:xfrm>
          <a:prstGeom prst="rect">
            <a:avLst/>
          </a:prstGeom>
          <a:ln w="50800">
            <a:gradFill>
              <a:gsLst>
                <a:gs pos="65000">
                  <a:srgbClr val="BA0066"/>
                </a:gs>
                <a:gs pos="30000">
                  <a:srgbClr val="66008F"/>
                </a:gs>
                <a:gs pos="0">
                  <a:srgbClr val="000082"/>
                </a:gs>
                <a:gs pos="90000">
                  <a:srgbClr val="FF0000"/>
                </a:gs>
                <a:gs pos="100000">
                  <a:srgbClr val="FF8200"/>
                </a:gs>
              </a:gsLst>
              <a:lin ang="2700000" scaled="0"/>
            </a:grad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220072" y="1484784"/>
            <a:ext cx="3713616" cy="792088"/>
          </a:xfrm>
          <a:solidFill>
            <a:srgbClr val="3399FF">
              <a:alpha val="10196"/>
            </a:srgbClr>
          </a:solidFill>
        </p:spPr>
        <p:txBody>
          <a:bodyPr>
            <a:normAutofit/>
          </a:bodyPr>
          <a:lstStyle/>
          <a:p>
            <a:pPr algn="ctr"/>
            <a:r>
              <a:rPr lang="ru-RU" sz="2000" b="1" dirty="0" err="1" smtClean="0">
                <a:solidFill>
                  <a:schemeClr val="tx1"/>
                </a:solidFill>
                <a:effectLst/>
                <a:latin typeface="Times New Roman Tj"/>
                <a:ea typeface="Times New Roman"/>
                <a:cs typeface="Times New Roman"/>
              </a:rPr>
              <a:t>Муҳаммад</a:t>
            </a:r>
            <a:r>
              <a:rPr lang="ru-RU" sz="2000" b="1" dirty="0" smtClean="0">
                <a:solidFill>
                  <a:schemeClr val="tx1"/>
                </a:solidFill>
                <a:effectLst/>
                <a:latin typeface="Times New Roman Tj"/>
                <a:ea typeface="Times New Roman"/>
                <a:cs typeface="Times New Roman"/>
              </a:rPr>
              <a:t> </a:t>
            </a:r>
            <a:r>
              <a:rPr lang="ru-RU" sz="2000" b="1" dirty="0" err="1">
                <a:solidFill>
                  <a:schemeClr val="tx1"/>
                </a:solidFill>
                <a:effectLst/>
                <a:latin typeface="Times New Roman Tj"/>
                <a:ea typeface="Times New Roman"/>
                <a:cs typeface="Times New Roman"/>
              </a:rPr>
              <a:t>Шакури</a:t>
            </a:r>
            <a:r>
              <a:rPr lang="ru-RU" sz="2000" b="1" dirty="0">
                <a:solidFill>
                  <a:schemeClr val="tx1"/>
                </a:solidFill>
                <a:effectLst/>
                <a:latin typeface="Times New Roman Tj"/>
                <a:ea typeface="Times New Roman"/>
                <a:cs typeface="Times New Roman"/>
              </a:rPr>
              <a:t> </a:t>
            </a:r>
            <a:r>
              <a:rPr lang="ru-RU" sz="2000" b="1" dirty="0" err="1">
                <a:solidFill>
                  <a:schemeClr val="tx1"/>
                </a:solidFill>
                <a:effectLst/>
                <a:latin typeface="Times New Roman Tj"/>
                <a:ea typeface="Times New Roman"/>
                <a:cs typeface="Times New Roman"/>
              </a:rPr>
              <a:t>Бухоро</a:t>
            </a:r>
            <a:endParaRPr lang="ru-RU" sz="2000" dirty="0">
              <a:solidFill>
                <a:schemeClr val="tx1"/>
              </a:solidFill>
            </a:endParaRPr>
          </a:p>
        </p:txBody>
      </p:sp>
      <p:sp>
        <p:nvSpPr>
          <p:cNvPr id="3" name="Объект 2"/>
          <p:cNvSpPr>
            <a:spLocks noGrp="1"/>
          </p:cNvSpPr>
          <p:nvPr>
            <p:ph idx="1"/>
          </p:nvPr>
        </p:nvSpPr>
        <p:spPr>
          <a:xfrm>
            <a:off x="5220072" y="2348880"/>
            <a:ext cx="3713616" cy="4221089"/>
          </a:xfrm>
          <a:solidFill>
            <a:srgbClr val="3399FF">
              <a:alpha val="9804"/>
            </a:srgbClr>
          </a:solidFill>
        </p:spPr>
        <p:txBody>
          <a:bodyPr>
            <a:normAutofit/>
          </a:bodyPr>
          <a:lstStyle/>
          <a:p>
            <a:pPr marL="82296" indent="0" algn="ctr">
              <a:lnSpc>
                <a:spcPct val="115000"/>
              </a:lnSpc>
              <a:spcAft>
                <a:spcPts val="1000"/>
              </a:spcAft>
              <a:buNone/>
              <a:tabLst>
                <a:tab pos="2381250" algn="l"/>
              </a:tabLst>
            </a:pPr>
            <a:r>
              <a:rPr lang="ru-RU" sz="1800" dirty="0">
                <a:latin typeface="Times New Roman Tj"/>
                <a:ea typeface="Times New Roman"/>
                <a:cs typeface="Times New Roman"/>
              </a:rPr>
              <a:t>Книга представляет новый взгляд на противоречивые, судьбоносные и одновременно разрушительные события начало 20 века. Книга пересматривает стереотипные толкования событий, даёт им оценку в контексте исторических судеб таджикского народа.</a:t>
            </a:r>
            <a:endParaRPr lang="ru-RU" sz="1400" dirty="0">
              <a:latin typeface="Calibri"/>
              <a:ea typeface="Times New Roman"/>
              <a:cs typeface="Times New Roman"/>
            </a:endParaRPr>
          </a:p>
          <a:p>
            <a:pPr marL="82296" indent="0">
              <a:buNone/>
            </a:pPr>
            <a:endParaRPr lang="ru-RU" sz="1800" dirty="0"/>
          </a:p>
        </p:txBody>
      </p:sp>
      <p:pic>
        <p:nvPicPr>
          <p:cNvPr id="1026" name="Picture 2" descr="C:\Users\DDOT\Desktop\1.png"/>
          <p:cNvPicPr>
            <a:picLocks noChangeAspect="1" noChangeArrowheads="1"/>
          </p:cNvPicPr>
          <p:nvPr/>
        </p:nvPicPr>
        <p:blipFill>
          <a:blip r:embed="rId2" cstate="print"/>
          <a:srcRect/>
          <a:stretch>
            <a:fillRect/>
          </a:stretch>
        </p:blipFill>
        <p:spPr bwMode="auto">
          <a:xfrm>
            <a:off x="1012493" y="-5783"/>
            <a:ext cx="8143900" cy="1390650"/>
          </a:xfrm>
          <a:prstGeom prst="rect">
            <a:avLst/>
          </a:prstGeom>
          <a:noFill/>
        </p:spPr>
      </p:pic>
      <p:sp>
        <p:nvSpPr>
          <p:cNvPr id="5" name="Прямоугольник 4"/>
          <p:cNvSpPr/>
          <p:nvPr/>
        </p:nvSpPr>
        <p:spPr>
          <a:xfrm>
            <a:off x="3203848" y="1484784"/>
            <a:ext cx="277640" cy="584775"/>
          </a:xfrm>
          <a:prstGeom prst="rect">
            <a:avLst/>
          </a:prstGeom>
        </p:spPr>
        <p:txBody>
          <a:bodyPr wrap="none">
            <a:spAutoFit/>
          </a:bodyPr>
          <a:lstStyle/>
          <a:p>
            <a:r>
              <a:rPr lang="ru-RU" sz="3200" b="1" i="1" dirty="0" smtClean="0">
                <a:solidFill>
                  <a:schemeClr val="accent5">
                    <a:lumMod val="50000"/>
                  </a:schemeClr>
                </a:solidFill>
                <a:latin typeface="Arial Narrow" pitchFamily="34" charset="0"/>
              </a:rPr>
              <a:t> </a:t>
            </a:r>
          </a:p>
        </p:txBody>
      </p:sp>
      <p:pic>
        <p:nvPicPr>
          <p:cNvPr id="7170" name="Picture 2" descr="C:\Users\admin\Desktop\Факулиеим таърих\0005.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259632" y="1484784"/>
            <a:ext cx="3425436" cy="5085184"/>
          </a:xfrm>
          <a:prstGeom prst="rect">
            <a:avLst/>
          </a:prstGeom>
          <a:ln w="50800">
            <a:gradFill>
              <a:gsLst>
                <a:gs pos="65000">
                  <a:srgbClr val="BA0066"/>
                </a:gs>
                <a:gs pos="30000">
                  <a:srgbClr val="66008F"/>
                </a:gs>
                <a:gs pos="0">
                  <a:srgbClr val="000082"/>
                </a:gs>
                <a:gs pos="90000">
                  <a:srgbClr val="FF0000"/>
                </a:gs>
                <a:gs pos="100000">
                  <a:srgbClr val="FF8200"/>
                </a:gs>
              </a:gsLst>
              <a:lin ang="2700000" scaled="0"/>
            </a:grad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105680" y="1484784"/>
            <a:ext cx="3785624" cy="504056"/>
          </a:xfrm>
          <a:solidFill>
            <a:srgbClr val="3399FF">
              <a:alpha val="10196"/>
            </a:srgbClr>
          </a:solidFill>
        </p:spPr>
        <p:txBody>
          <a:bodyPr>
            <a:normAutofit fontScale="90000"/>
          </a:bodyPr>
          <a:lstStyle/>
          <a:p>
            <a:pPr algn="ctr"/>
            <a:r>
              <a:rPr lang="ru-RU" sz="2200" b="1" dirty="0" err="1">
                <a:solidFill>
                  <a:schemeClr val="tx1"/>
                </a:solidFill>
                <a:effectLst/>
                <a:latin typeface="Times New Roman Tj"/>
                <a:ea typeface="Times New Roman"/>
                <a:cs typeface="Times New Roman"/>
              </a:rPr>
              <a:t>Рахим</a:t>
            </a:r>
            <a:r>
              <a:rPr lang="ru-RU" sz="4400" b="1" dirty="0">
                <a:solidFill>
                  <a:schemeClr val="tx1"/>
                </a:solidFill>
                <a:effectLst/>
                <a:latin typeface="Times New Roman Tj"/>
                <a:ea typeface="Times New Roman"/>
                <a:cs typeface="Times New Roman"/>
              </a:rPr>
              <a:t> </a:t>
            </a:r>
            <a:r>
              <a:rPr lang="ru-RU" sz="2200" b="1" dirty="0" err="1">
                <a:solidFill>
                  <a:schemeClr val="tx1"/>
                </a:solidFill>
                <a:effectLst/>
                <a:latin typeface="Times New Roman Tj"/>
                <a:ea typeface="Times New Roman"/>
                <a:cs typeface="Times New Roman"/>
              </a:rPr>
              <a:t>Масов</a:t>
            </a:r>
            <a:endParaRPr lang="ru-RU" sz="2200" dirty="0">
              <a:solidFill>
                <a:schemeClr val="tx1"/>
              </a:solidFill>
            </a:endParaRPr>
          </a:p>
        </p:txBody>
      </p:sp>
      <p:sp>
        <p:nvSpPr>
          <p:cNvPr id="3" name="Объект 2"/>
          <p:cNvSpPr>
            <a:spLocks noGrp="1"/>
          </p:cNvSpPr>
          <p:nvPr>
            <p:ph idx="1"/>
          </p:nvPr>
        </p:nvSpPr>
        <p:spPr>
          <a:xfrm>
            <a:off x="5148064" y="2060848"/>
            <a:ext cx="3785624" cy="4536504"/>
          </a:xfrm>
          <a:solidFill>
            <a:srgbClr val="3399FF">
              <a:alpha val="10196"/>
            </a:srgbClr>
          </a:solidFill>
        </p:spPr>
        <p:txBody>
          <a:bodyPr>
            <a:normAutofit fontScale="92500" lnSpcReduction="20000"/>
          </a:bodyPr>
          <a:lstStyle/>
          <a:p>
            <a:pPr marL="82296" indent="0">
              <a:lnSpc>
                <a:spcPct val="115000"/>
              </a:lnSpc>
              <a:spcAft>
                <a:spcPts val="1000"/>
              </a:spcAft>
              <a:buNone/>
              <a:tabLst>
                <a:tab pos="2381250" algn="l"/>
              </a:tabLst>
            </a:pPr>
            <a:r>
              <a:rPr lang="ru-RU" sz="1800" dirty="0">
                <a:latin typeface="Times New Roman Tj"/>
                <a:ea typeface="Times New Roman"/>
                <a:cs typeface="Times New Roman"/>
              </a:rPr>
              <a:t>Книга посвящена малоизвестным</a:t>
            </a:r>
            <a:r>
              <a:rPr lang="ru-RU" sz="1800" b="1" dirty="0">
                <a:latin typeface="Times New Roman Tj"/>
                <a:ea typeface="Times New Roman"/>
                <a:cs typeface="Times New Roman"/>
              </a:rPr>
              <a:t> </a:t>
            </a:r>
            <a:r>
              <a:rPr lang="ru-RU" sz="1800" dirty="0">
                <a:latin typeface="Times New Roman Tj"/>
                <a:ea typeface="Times New Roman"/>
                <a:cs typeface="Times New Roman"/>
              </a:rPr>
              <a:t>или почти неизвестным для читателя, важнейшим вопросам истории таджикского народа. Ценнейшие исторические архивные источники, литература, использованная автором, совсем недавно находилась под грифом «совершенно секретно». В исследовании автора на основе достоверных архивных материалов и документов впервые раскрыты трагические страницы национально- государственного размежевания Средней Азии и образования национальных республик в </a:t>
            </a:r>
            <a:r>
              <a:rPr lang="ru-RU" sz="1800" dirty="0" smtClean="0">
                <a:latin typeface="Times New Roman Tj"/>
                <a:ea typeface="Times New Roman"/>
                <a:cs typeface="Times New Roman"/>
              </a:rPr>
              <a:t>1924г</a:t>
            </a:r>
            <a:r>
              <a:rPr lang="ru-RU" sz="1800" dirty="0">
                <a:latin typeface="Times New Roman Tj"/>
                <a:ea typeface="Times New Roman"/>
                <a:cs typeface="Times New Roman"/>
              </a:rPr>
              <a:t>.</a:t>
            </a:r>
            <a:endParaRPr lang="ru-RU" sz="1400" dirty="0">
              <a:effectLst/>
              <a:latin typeface="Calibri"/>
              <a:ea typeface="Times New Roman"/>
              <a:cs typeface="Times New Roman"/>
            </a:endParaRPr>
          </a:p>
        </p:txBody>
      </p:sp>
      <p:pic>
        <p:nvPicPr>
          <p:cNvPr id="1026" name="Picture 2" descr="C:\Users\DDOT\Desktop\1.png"/>
          <p:cNvPicPr>
            <a:picLocks noChangeAspect="1" noChangeArrowheads="1"/>
          </p:cNvPicPr>
          <p:nvPr/>
        </p:nvPicPr>
        <p:blipFill>
          <a:blip r:embed="rId2" cstate="print"/>
          <a:srcRect/>
          <a:stretch>
            <a:fillRect/>
          </a:stretch>
        </p:blipFill>
        <p:spPr bwMode="auto">
          <a:xfrm>
            <a:off x="1000100" y="0"/>
            <a:ext cx="8143900" cy="1390650"/>
          </a:xfrm>
          <a:prstGeom prst="rect">
            <a:avLst/>
          </a:prstGeom>
          <a:noFill/>
        </p:spPr>
      </p:pic>
      <p:pic>
        <p:nvPicPr>
          <p:cNvPr id="8194" name="Picture 2" descr="C:\Users\admin\Desktop\Факулиеим таърих\0003.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187624" y="1484784"/>
            <a:ext cx="3489194" cy="5085184"/>
          </a:xfrm>
          <a:prstGeom prst="rect">
            <a:avLst/>
          </a:prstGeom>
          <a:ln w="50800">
            <a:gradFill>
              <a:gsLst>
                <a:gs pos="65000">
                  <a:srgbClr val="BA0066"/>
                </a:gs>
                <a:gs pos="30000">
                  <a:srgbClr val="66008F"/>
                </a:gs>
                <a:gs pos="0">
                  <a:srgbClr val="000082"/>
                </a:gs>
                <a:gs pos="90000">
                  <a:srgbClr val="FF0000"/>
                </a:gs>
                <a:gs pos="100000">
                  <a:srgbClr val="FF8200"/>
                </a:gs>
              </a:gsLst>
              <a:lin ang="2700000" scaled="0"/>
            </a:grad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idx="1"/>
          </p:nvPr>
        </p:nvSpPr>
        <p:spPr/>
        <p:txBody>
          <a:bodyPr/>
          <a:lstStyle/>
          <a:p>
            <a:pPr marL="82296" indent="0" algn="ctr">
              <a:buNone/>
            </a:pPr>
            <a:r>
              <a:rPr lang="tg-Cyrl-TJ" sz="8000" dirty="0" smtClean="0">
                <a:solidFill>
                  <a:srgbClr val="4F271C">
                    <a:satMod val="130000"/>
                  </a:srgbClr>
                </a:solidFill>
                <a:effectLst>
                  <a:outerShdw blurRad="50000" dist="30000" dir="5400000" algn="tl" rotWithShape="0">
                    <a:srgbClr val="000000">
                      <a:alpha val="30000"/>
                    </a:srgbClr>
                  </a:outerShdw>
                </a:effectLst>
                <a:latin typeface="Times New Roman" pitchFamily="18" charset="0"/>
                <a:ea typeface="+mj-ea"/>
                <a:cs typeface="Times New Roman" pitchFamily="18" charset="0"/>
              </a:rPr>
              <a:t>Факултет</a:t>
            </a:r>
            <a:r>
              <a:rPr lang="ru-RU" sz="8000" dirty="0" smtClean="0">
                <a:solidFill>
                  <a:srgbClr val="4F271C">
                    <a:satMod val="130000"/>
                  </a:srgbClr>
                </a:solidFill>
                <a:effectLst>
                  <a:outerShdw blurRad="50000" dist="30000" dir="5400000" algn="tl" rotWithShape="0">
                    <a:srgbClr val="000000">
                      <a:alpha val="30000"/>
                    </a:srgbClr>
                  </a:outerShdw>
                </a:effectLst>
                <a:latin typeface="Times New Roman" pitchFamily="18" charset="0"/>
                <a:ea typeface="+mj-ea"/>
                <a:cs typeface="Times New Roman" pitchFamily="18" charset="0"/>
              </a:rPr>
              <a:t>и</a:t>
            </a:r>
          </a:p>
          <a:p>
            <a:pPr marL="82296" indent="0" algn="ctr">
              <a:buNone/>
            </a:pPr>
            <a:r>
              <a:rPr lang="ru-RU" sz="8000" dirty="0" err="1" smtClean="0">
                <a:solidFill>
                  <a:srgbClr val="4F271C">
                    <a:satMod val="130000"/>
                  </a:srgbClr>
                </a:solidFill>
                <a:effectLst>
                  <a:outerShdw blurRad="50000" dist="30000" dir="5400000" algn="tl" rotWithShape="0">
                    <a:srgbClr val="000000">
                      <a:alpha val="30000"/>
                    </a:srgbClr>
                  </a:outerShdw>
                </a:effectLst>
                <a:latin typeface="Times New Roman" pitchFamily="18" charset="0"/>
                <a:ea typeface="+mj-ea"/>
                <a:cs typeface="Times New Roman" pitchFamily="18" charset="0"/>
              </a:rPr>
              <a:t>таърих</a:t>
            </a:r>
            <a:r>
              <a:rPr lang="en-US" sz="6000" dirty="0">
                <a:solidFill>
                  <a:srgbClr val="4F271C">
                    <a:satMod val="130000"/>
                  </a:srgbClr>
                </a:solidFill>
                <a:effectLst>
                  <a:outerShdw blurRad="50000" dist="30000" dir="5400000" algn="tl" rotWithShape="0">
                    <a:srgbClr val="000000">
                      <a:alpha val="30000"/>
                    </a:srgbClr>
                  </a:outerShdw>
                </a:effectLst>
                <a:latin typeface="Times New Roman" pitchFamily="18" charset="0"/>
                <a:ea typeface="+mj-ea"/>
                <a:cs typeface="Times New Roman" pitchFamily="18" charset="0"/>
              </a:rPr>
              <a:t/>
            </a:r>
            <a:br>
              <a:rPr lang="en-US" sz="6000" dirty="0">
                <a:solidFill>
                  <a:srgbClr val="4F271C">
                    <a:satMod val="130000"/>
                  </a:srgbClr>
                </a:solidFill>
                <a:effectLst>
                  <a:outerShdw blurRad="50000" dist="30000" dir="5400000" algn="tl" rotWithShape="0">
                    <a:srgbClr val="000000">
                      <a:alpha val="30000"/>
                    </a:srgbClr>
                  </a:outerShdw>
                </a:effectLst>
                <a:latin typeface="Times New Roman" pitchFamily="18" charset="0"/>
                <a:ea typeface="+mj-ea"/>
                <a:cs typeface="Times New Roman" pitchFamily="18" charset="0"/>
              </a:rPr>
            </a:br>
            <a:r>
              <a:rPr lang="en-US" sz="6500" b="1" dirty="0">
                <a:solidFill>
                  <a:srgbClr val="FF0000"/>
                </a:solidFill>
                <a:effectLst>
                  <a:outerShdw blurRad="50000" dist="30000" dir="5400000" algn="tl" rotWithShape="0">
                    <a:srgbClr val="000000">
                      <a:alpha val="30000"/>
                    </a:srgbClr>
                  </a:outerShdw>
                </a:effectLst>
                <a:latin typeface="Times New Roman" pitchFamily="18" charset="0"/>
                <a:ea typeface="+mj-ea"/>
                <a:cs typeface="Times New Roman" pitchFamily="18" charset="0"/>
              </a:rPr>
              <a:t> </a:t>
            </a:r>
            <a:r>
              <a:rPr lang="en-US" sz="2800" b="1" dirty="0" smtClean="0">
                <a:solidFill>
                  <a:srgbClr val="FF0000"/>
                </a:solidFill>
                <a:effectLst>
                  <a:outerShdw blurRad="50000" dist="30000" dir="5400000" algn="tl" rotWithShape="0">
                    <a:srgbClr val="000000">
                      <a:alpha val="30000"/>
                    </a:srgbClr>
                  </a:outerShdw>
                </a:effectLst>
                <a:latin typeface="Times New Roman" pitchFamily="18" charset="0"/>
                <a:ea typeface="+mj-ea"/>
                <a:cs typeface="Times New Roman" pitchFamily="18" charset="0"/>
              </a:rPr>
              <a:t>Lib.tgpu.tj</a:t>
            </a:r>
            <a:endParaRPr lang="ru-RU" sz="2800" b="1" dirty="0" smtClean="0">
              <a:solidFill>
                <a:srgbClr val="FF0000"/>
              </a:solidFill>
              <a:effectLst>
                <a:outerShdw blurRad="50000" dist="30000" dir="5400000" algn="tl" rotWithShape="0">
                  <a:srgbClr val="000000">
                    <a:alpha val="30000"/>
                  </a:srgbClr>
                </a:outerShdw>
              </a:effectLst>
              <a:latin typeface="Times New Roman" pitchFamily="18" charset="0"/>
              <a:ea typeface="+mj-ea"/>
              <a:cs typeface="Times New Roman" pitchFamily="18" charset="0"/>
            </a:endParaRPr>
          </a:p>
          <a:p>
            <a:pPr marL="82296" indent="0" algn="ctr">
              <a:buNone/>
            </a:pPr>
            <a:r>
              <a:rPr lang="en-US" sz="2800" b="1" dirty="0">
                <a:solidFill>
                  <a:srgbClr val="FF0000"/>
                </a:solidFill>
                <a:effectLst>
                  <a:outerShdw blurRad="50000" dist="30000" dir="5400000" algn="tl" rotWithShape="0">
                    <a:srgbClr val="000000">
                      <a:alpha val="30000"/>
                    </a:srgbClr>
                  </a:outerShdw>
                </a:effectLst>
                <a:latin typeface="Times New Roman" pitchFamily="18" charset="0"/>
                <a:ea typeface="+mj-ea"/>
                <a:cs typeface="Times New Roman" pitchFamily="18" charset="0"/>
              </a:rPr>
              <a:t>Library/ </a:t>
            </a:r>
            <a:endParaRPr lang="ru-RU" dirty="0"/>
          </a:p>
        </p:txBody>
      </p:sp>
      <p:pic>
        <p:nvPicPr>
          <p:cNvPr id="4" name="Picture 2" descr="C:\Users\DDOT\Desktop\1.png"/>
          <p:cNvPicPr>
            <a:picLocks noChangeAspect="1" noChangeArrowheads="1"/>
          </p:cNvPicPr>
          <p:nvPr/>
        </p:nvPicPr>
        <p:blipFill>
          <a:blip r:embed="rId2" cstate="print"/>
          <a:srcRect/>
          <a:stretch>
            <a:fillRect/>
          </a:stretch>
        </p:blipFill>
        <p:spPr bwMode="auto">
          <a:xfrm>
            <a:off x="1000100" y="0"/>
            <a:ext cx="8143900" cy="1390650"/>
          </a:xfrm>
          <a:prstGeom prst="rect">
            <a:avLst/>
          </a:prstGeom>
          <a:noFill/>
        </p:spPr>
      </p:pic>
    </p:spTree>
    <p:extLst>
      <p:ext uri="{BB962C8B-B14F-4D97-AF65-F5344CB8AC3E}">
        <p14:creationId xmlns="" xmlns:p14="http://schemas.microsoft.com/office/powerpoint/2010/main" val="38764708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220072" y="1556792"/>
            <a:ext cx="3713616" cy="576064"/>
          </a:xfrm>
          <a:solidFill>
            <a:srgbClr val="3399FF">
              <a:alpha val="10196"/>
            </a:srgbClr>
          </a:solidFill>
        </p:spPr>
        <p:txBody>
          <a:bodyPr>
            <a:normAutofit/>
          </a:bodyPr>
          <a:lstStyle/>
          <a:p>
            <a:pPr algn="ctr"/>
            <a:r>
              <a:rPr lang="ru-RU" sz="2000" b="1" dirty="0">
                <a:solidFill>
                  <a:schemeClr val="tx1"/>
                </a:solidFill>
                <a:effectLst/>
                <a:latin typeface="Times New Roman Tj"/>
                <a:ea typeface="Times New Roman"/>
                <a:cs typeface="Times New Roman"/>
              </a:rPr>
              <a:t>Саидов </a:t>
            </a:r>
            <a:r>
              <a:rPr lang="ru-RU" sz="2000" b="1" dirty="0" err="1">
                <a:solidFill>
                  <a:schemeClr val="tx1"/>
                </a:solidFill>
                <a:effectLst/>
                <a:latin typeface="Times New Roman Tj"/>
                <a:ea typeface="Times New Roman"/>
                <a:cs typeface="Times New Roman"/>
              </a:rPr>
              <a:t>Зафар</a:t>
            </a:r>
            <a:r>
              <a:rPr lang="ru-RU" sz="2000" b="1" dirty="0">
                <a:solidFill>
                  <a:schemeClr val="tx1"/>
                </a:solidFill>
                <a:effectLst/>
                <a:latin typeface="Times New Roman Tj"/>
                <a:ea typeface="Times New Roman"/>
                <a:cs typeface="Times New Roman"/>
              </a:rPr>
              <a:t> </a:t>
            </a:r>
            <a:r>
              <a:rPr lang="ru-RU" sz="2000" b="1" dirty="0" err="1">
                <a:solidFill>
                  <a:schemeClr val="tx1"/>
                </a:solidFill>
                <a:effectLst/>
                <a:latin typeface="Times New Roman Tj"/>
                <a:ea typeface="Times New Roman"/>
                <a:cs typeface="Times New Roman"/>
              </a:rPr>
              <a:t>Шералиевич</a:t>
            </a:r>
            <a:endParaRPr lang="ru-RU" sz="2000" dirty="0">
              <a:solidFill>
                <a:schemeClr val="tx1"/>
              </a:solidFill>
            </a:endParaRPr>
          </a:p>
        </p:txBody>
      </p:sp>
      <p:sp>
        <p:nvSpPr>
          <p:cNvPr id="3" name="Объект 2"/>
          <p:cNvSpPr>
            <a:spLocks noGrp="1"/>
          </p:cNvSpPr>
          <p:nvPr>
            <p:ph idx="1"/>
          </p:nvPr>
        </p:nvSpPr>
        <p:spPr>
          <a:xfrm>
            <a:off x="5220072" y="2204864"/>
            <a:ext cx="3713616" cy="4392488"/>
          </a:xfrm>
          <a:solidFill>
            <a:srgbClr val="3399FF">
              <a:alpha val="10196"/>
            </a:srgbClr>
          </a:solidFill>
        </p:spPr>
        <p:txBody>
          <a:bodyPr>
            <a:normAutofit/>
          </a:bodyPr>
          <a:lstStyle/>
          <a:p>
            <a:pPr marL="82296" indent="0" algn="ctr">
              <a:lnSpc>
                <a:spcPct val="115000"/>
              </a:lnSpc>
              <a:spcAft>
                <a:spcPts val="1000"/>
              </a:spcAft>
              <a:buNone/>
              <a:tabLst>
                <a:tab pos="2381250" algn="l"/>
              </a:tabLst>
            </a:pPr>
            <a:r>
              <a:rPr lang="ru-RU" sz="1800" dirty="0">
                <a:latin typeface="Times New Roman Tj"/>
                <a:ea typeface="Times New Roman"/>
                <a:cs typeface="Times New Roman"/>
              </a:rPr>
              <a:t>Настоящее учебное пособие предназначено для самостоятельного изучения Истории России с древнейших времён до наших дней. Цель данного пособия –оказать помощь таджикским трудовым мигрантам в обретении элементарных знаний об истории и культуре России.</a:t>
            </a:r>
            <a:endParaRPr lang="ru-RU" sz="1400" dirty="0">
              <a:latin typeface="Calibri"/>
              <a:ea typeface="Times New Roman"/>
              <a:cs typeface="Times New Roman"/>
            </a:endParaRPr>
          </a:p>
          <a:p>
            <a:pPr marL="82296" indent="0">
              <a:buNone/>
            </a:pPr>
            <a:endParaRPr lang="ru-RU" sz="1800" dirty="0"/>
          </a:p>
        </p:txBody>
      </p:sp>
      <p:pic>
        <p:nvPicPr>
          <p:cNvPr id="1026" name="Picture 2" descr="C:\Users\DDOT\Desktop\1.png"/>
          <p:cNvPicPr>
            <a:picLocks noChangeAspect="1" noChangeArrowheads="1"/>
          </p:cNvPicPr>
          <p:nvPr/>
        </p:nvPicPr>
        <p:blipFill>
          <a:blip r:embed="rId2" cstate="print"/>
          <a:srcRect/>
          <a:stretch>
            <a:fillRect/>
          </a:stretch>
        </p:blipFill>
        <p:spPr bwMode="auto">
          <a:xfrm>
            <a:off x="1000100" y="0"/>
            <a:ext cx="8143900" cy="1390650"/>
          </a:xfrm>
          <a:prstGeom prst="rect">
            <a:avLst/>
          </a:prstGeom>
          <a:noFill/>
        </p:spPr>
      </p:pic>
      <p:sp>
        <p:nvSpPr>
          <p:cNvPr id="4" name="Прямоугольник 3"/>
          <p:cNvSpPr/>
          <p:nvPr/>
        </p:nvSpPr>
        <p:spPr>
          <a:xfrm>
            <a:off x="1115616" y="4797152"/>
            <a:ext cx="7848872" cy="400110"/>
          </a:xfrm>
          <a:prstGeom prst="rect">
            <a:avLst/>
          </a:prstGeom>
        </p:spPr>
        <p:txBody>
          <a:bodyPr wrap="square">
            <a:spAutoFit/>
          </a:bodyPr>
          <a:lstStyle/>
          <a:p>
            <a:pPr lvl="0" algn="just"/>
            <a:r>
              <a:rPr lang="ru-RU" sz="2000" dirty="0" smtClean="0">
                <a:latin typeface="Arial Narrow" pitchFamily="34" charset="0"/>
              </a:rPr>
              <a:t>	</a:t>
            </a:r>
            <a:endParaRPr lang="ru-RU" sz="2000" b="1" i="1" dirty="0">
              <a:solidFill>
                <a:schemeClr val="accent5">
                  <a:lumMod val="50000"/>
                </a:schemeClr>
              </a:solidFill>
            </a:endParaRPr>
          </a:p>
        </p:txBody>
      </p:sp>
      <p:pic>
        <p:nvPicPr>
          <p:cNvPr id="9218" name="Picture 2" descr="C:\Users\admin\Desktop\Факулиеим таърих\0001.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331640" y="1556792"/>
            <a:ext cx="3536806" cy="4997207"/>
          </a:xfrm>
          <a:prstGeom prst="rect">
            <a:avLst/>
          </a:prstGeom>
          <a:ln w="50800">
            <a:gradFill>
              <a:gsLst>
                <a:gs pos="65000">
                  <a:srgbClr val="BA0066"/>
                </a:gs>
                <a:gs pos="30000">
                  <a:srgbClr val="66008F"/>
                </a:gs>
                <a:gs pos="0">
                  <a:srgbClr val="000082"/>
                </a:gs>
                <a:gs pos="90000">
                  <a:srgbClr val="FF0000"/>
                </a:gs>
                <a:gs pos="100000">
                  <a:srgbClr val="FF8200"/>
                </a:gs>
              </a:gsLst>
              <a:lin ang="2700000" scaled="0"/>
            </a:grad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00100" y="1428736"/>
            <a:ext cx="8143900" cy="5078313"/>
          </a:xfrm>
          <a:prstGeom prst="rect">
            <a:avLst/>
          </a:prstGeom>
          <a:noFill/>
        </p:spPr>
        <p:txBody>
          <a:bodyPr wrap="square" rtlCol="0">
            <a:spAutoFit/>
          </a:bodyPr>
          <a:lstStyle/>
          <a:p>
            <a:pPr algn="ctr"/>
            <a:r>
              <a:rPr lang="ru-RU" sz="3600" b="1" dirty="0" err="1">
                <a:solidFill>
                  <a:schemeClr val="accent5">
                    <a:lumMod val="75000"/>
                  </a:schemeClr>
                </a:solidFill>
                <a:effectLst>
                  <a:outerShdw blurRad="50000" dist="30000" dir="5400000" algn="tl" rotWithShape="0">
                    <a:srgbClr val="000000">
                      <a:alpha val="30000"/>
                    </a:srgbClr>
                  </a:outerShdw>
                </a:effectLst>
                <a:latin typeface="Times New Roman" pitchFamily="18" charset="0"/>
                <a:cs typeface="Times New Roman" pitchFamily="18" charset="0"/>
              </a:rPr>
              <a:t>Раҳмат</a:t>
            </a:r>
            <a:r>
              <a:rPr lang="ru-RU" sz="3600" b="1" dirty="0">
                <a:solidFill>
                  <a:schemeClr val="accent5">
                    <a:lumMod val="75000"/>
                  </a:schemeClr>
                </a:solidFill>
                <a:effectLst>
                  <a:outerShdw blurRad="50000" dist="30000" dir="5400000" algn="tl" rotWithShape="0">
                    <a:srgbClr val="000000">
                      <a:alpha val="30000"/>
                    </a:srgbClr>
                  </a:outerShdw>
                </a:effectLst>
                <a:latin typeface="Times New Roman" pitchFamily="18" charset="0"/>
                <a:cs typeface="Times New Roman" pitchFamily="18" charset="0"/>
              </a:rPr>
              <a:t> </a:t>
            </a:r>
            <a:r>
              <a:rPr lang="ru-RU" sz="3600" b="1" dirty="0" err="1">
                <a:solidFill>
                  <a:schemeClr val="accent5">
                    <a:lumMod val="75000"/>
                  </a:schemeClr>
                </a:solidFill>
                <a:effectLst>
                  <a:outerShdw blurRad="50000" dist="30000" dir="5400000" algn="tl" rotWithShape="0">
                    <a:srgbClr val="000000">
                      <a:alpha val="30000"/>
                    </a:srgbClr>
                  </a:outerShdw>
                </a:effectLst>
                <a:latin typeface="Times New Roman" pitchFamily="18" charset="0"/>
                <a:cs typeface="Times New Roman" pitchFamily="18" charset="0"/>
              </a:rPr>
              <a:t>барои</a:t>
            </a:r>
            <a:r>
              <a:rPr lang="ru-RU" sz="3600" b="1" dirty="0">
                <a:solidFill>
                  <a:schemeClr val="accent5">
                    <a:lumMod val="75000"/>
                  </a:schemeClr>
                </a:solidFill>
                <a:effectLst>
                  <a:outerShdw blurRad="50000" dist="30000" dir="5400000" algn="tl" rotWithShape="0">
                    <a:srgbClr val="000000">
                      <a:alpha val="30000"/>
                    </a:srgbClr>
                  </a:outerShdw>
                </a:effectLst>
                <a:latin typeface="Times New Roman" pitchFamily="18" charset="0"/>
                <a:cs typeface="Times New Roman" pitchFamily="18" charset="0"/>
              </a:rPr>
              <a:t> </a:t>
            </a:r>
            <a:r>
              <a:rPr lang="ru-RU" sz="3600" b="1" dirty="0" err="1">
                <a:solidFill>
                  <a:schemeClr val="accent5">
                    <a:lumMod val="75000"/>
                  </a:schemeClr>
                </a:solidFill>
                <a:effectLst>
                  <a:outerShdw blurRad="50000" dist="30000" dir="5400000" algn="tl" rotWithShape="0">
                    <a:srgbClr val="000000">
                      <a:alpha val="30000"/>
                    </a:srgbClr>
                  </a:outerShdw>
                </a:effectLst>
                <a:latin typeface="Times New Roman" pitchFamily="18" charset="0"/>
                <a:cs typeface="Times New Roman" pitchFamily="18" charset="0"/>
              </a:rPr>
              <a:t>диққататон</a:t>
            </a:r>
            <a:r>
              <a:rPr lang="ru-RU" sz="3600" b="1" dirty="0">
                <a:solidFill>
                  <a:schemeClr val="accent5">
                    <a:lumMod val="75000"/>
                  </a:schemeClr>
                </a:solidFill>
                <a:effectLst>
                  <a:outerShdw blurRad="50000" dist="30000" dir="5400000" algn="tl" rotWithShape="0">
                    <a:srgbClr val="000000">
                      <a:alpha val="30000"/>
                    </a:srgbClr>
                  </a:outerShdw>
                </a:effectLst>
                <a:latin typeface="Times New Roman" pitchFamily="18" charset="0"/>
                <a:cs typeface="Times New Roman" pitchFamily="18" charset="0"/>
              </a:rPr>
              <a:t>!!!</a:t>
            </a:r>
          </a:p>
          <a:p>
            <a:pPr algn="ctr"/>
            <a:endParaRPr lang="ru-RU" sz="3600" b="1" dirty="0">
              <a:solidFill>
                <a:schemeClr val="accent5">
                  <a:lumMod val="75000"/>
                </a:schemeClr>
              </a:solidFill>
              <a:effectLst>
                <a:outerShdw blurRad="50000" dist="30000" dir="5400000" algn="tl" rotWithShape="0">
                  <a:srgbClr val="000000">
                    <a:alpha val="30000"/>
                  </a:srgbClr>
                </a:outerShdw>
              </a:effectLst>
              <a:latin typeface="Times New Roman" pitchFamily="18" charset="0"/>
              <a:cs typeface="Times New Roman" pitchFamily="18" charset="0"/>
            </a:endParaRPr>
          </a:p>
          <a:p>
            <a:pPr algn="ctr"/>
            <a:r>
              <a:rPr lang="ru-RU" sz="3600" b="1" dirty="0" err="1">
                <a:solidFill>
                  <a:schemeClr val="accent5">
                    <a:lumMod val="75000"/>
                  </a:schemeClr>
                </a:solidFill>
                <a:effectLst>
                  <a:outerShdw blurRad="50000" dist="30000" dir="5400000" algn="tl" rotWithShape="0">
                    <a:srgbClr val="000000">
                      <a:alpha val="30000"/>
                    </a:srgbClr>
                  </a:outerShdw>
                </a:effectLst>
                <a:latin typeface="Times New Roman" pitchFamily="18" charset="0"/>
                <a:cs typeface="Times New Roman" pitchFamily="18" charset="0"/>
              </a:rPr>
              <a:t>Дарҳои</a:t>
            </a:r>
            <a:r>
              <a:rPr lang="ru-RU" sz="3600" b="1" dirty="0">
                <a:solidFill>
                  <a:schemeClr val="accent5">
                    <a:lumMod val="75000"/>
                  </a:schemeClr>
                </a:solidFill>
                <a:effectLst>
                  <a:outerShdw blurRad="50000" dist="30000" dir="5400000" algn="tl" rotWithShape="0">
                    <a:srgbClr val="000000">
                      <a:alpha val="30000"/>
                    </a:srgbClr>
                  </a:outerShdw>
                </a:effectLst>
                <a:latin typeface="Times New Roman" pitchFamily="18" charset="0"/>
                <a:cs typeface="Times New Roman" pitchFamily="18" charset="0"/>
              </a:rPr>
              <a:t> </a:t>
            </a:r>
            <a:r>
              <a:rPr lang="ru-RU" sz="3600" b="1" dirty="0" err="1">
                <a:solidFill>
                  <a:schemeClr val="accent5">
                    <a:lumMod val="75000"/>
                  </a:schemeClr>
                </a:solidFill>
                <a:effectLst>
                  <a:outerShdw blurRad="50000" dist="30000" dir="5400000" algn="tl" rotWithShape="0">
                    <a:srgbClr val="000000">
                      <a:alpha val="30000"/>
                    </a:srgbClr>
                  </a:outerShdw>
                </a:effectLst>
                <a:latin typeface="Times New Roman" pitchFamily="18" charset="0"/>
                <a:cs typeface="Times New Roman" pitchFamily="18" charset="0"/>
              </a:rPr>
              <a:t>Китобхонаи</a:t>
            </a:r>
            <a:endParaRPr lang="ru-RU" sz="3600" b="1" dirty="0">
              <a:solidFill>
                <a:schemeClr val="accent5">
                  <a:lumMod val="75000"/>
                </a:schemeClr>
              </a:solidFill>
              <a:effectLst>
                <a:outerShdw blurRad="50000" dist="30000" dir="5400000" algn="tl" rotWithShape="0">
                  <a:srgbClr val="000000">
                    <a:alpha val="30000"/>
                  </a:srgbClr>
                </a:outerShdw>
              </a:effectLst>
              <a:latin typeface="Times New Roman" pitchFamily="18" charset="0"/>
              <a:cs typeface="Times New Roman" pitchFamily="18" charset="0"/>
            </a:endParaRPr>
          </a:p>
          <a:p>
            <a:pPr algn="ctr"/>
            <a:r>
              <a:rPr lang="ru-RU" sz="3600" b="1" dirty="0">
                <a:solidFill>
                  <a:schemeClr val="accent5">
                    <a:lumMod val="75000"/>
                  </a:schemeClr>
                </a:solidFill>
                <a:effectLst>
                  <a:outerShdw blurRad="50000" dist="30000" dir="5400000" algn="tl" rotWithShape="0">
                    <a:srgbClr val="000000">
                      <a:alpha val="30000"/>
                    </a:srgbClr>
                  </a:outerShdw>
                </a:effectLst>
                <a:latin typeface="Times New Roman" pitchFamily="18" charset="0"/>
                <a:cs typeface="Times New Roman" pitchFamily="18" charset="0"/>
              </a:rPr>
              <a:t> ДДОТ ба </a:t>
            </a:r>
            <a:r>
              <a:rPr lang="ru-RU" sz="3600" b="1" dirty="0" err="1">
                <a:solidFill>
                  <a:schemeClr val="accent5">
                    <a:lumMod val="75000"/>
                  </a:schemeClr>
                </a:solidFill>
                <a:effectLst>
                  <a:outerShdw blurRad="50000" dist="30000" dir="5400000" algn="tl" rotWithShape="0">
                    <a:srgbClr val="000000">
                      <a:alpha val="30000"/>
                    </a:srgbClr>
                  </a:outerShdw>
                </a:effectLst>
                <a:latin typeface="Times New Roman" pitchFamily="18" charset="0"/>
                <a:cs typeface="Times New Roman" pitchFamily="18" charset="0"/>
              </a:rPr>
              <a:t>номи</a:t>
            </a:r>
            <a:r>
              <a:rPr lang="ru-RU" sz="3600" b="1" dirty="0">
                <a:solidFill>
                  <a:schemeClr val="accent5">
                    <a:lumMod val="75000"/>
                  </a:schemeClr>
                </a:solidFill>
                <a:effectLst>
                  <a:outerShdw blurRad="50000" dist="30000" dir="5400000" algn="tl" rotWithShape="0">
                    <a:srgbClr val="000000">
                      <a:alpha val="30000"/>
                    </a:srgbClr>
                  </a:outerShdw>
                </a:effectLst>
                <a:latin typeface="Times New Roman" pitchFamily="18" charset="0"/>
                <a:cs typeface="Times New Roman" pitchFamily="18" charset="0"/>
              </a:rPr>
              <a:t>  С. Айни</a:t>
            </a:r>
          </a:p>
          <a:p>
            <a:pPr algn="ctr"/>
            <a:r>
              <a:rPr lang="ru-RU" sz="3600" b="1" dirty="0" err="1">
                <a:solidFill>
                  <a:schemeClr val="accent5">
                    <a:lumMod val="75000"/>
                  </a:schemeClr>
                </a:solidFill>
                <a:effectLst>
                  <a:outerShdw blurRad="50000" dist="30000" dir="5400000" algn="tl" rotWithShape="0">
                    <a:srgbClr val="000000">
                      <a:alpha val="30000"/>
                    </a:srgbClr>
                  </a:outerShdw>
                </a:effectLst>
                <a:latin typeface="Times New Roman" pitchFamily="18" charset="0"/>
                <a:cs typeface="Times New Roman" pitchFamily="18" charset="0"/>
              </a:rPr>
              <a:t>ҳамеша</a:t>
            </a:r>
            <a:r>
              <a:rPr lang="ru-RU" sz="3600" b="1" dirty="0">
                <a:solidFill>
                  <a:schemeClr val="accent5">
                    <a:lumMod val="75000"/>
                  </a:schemeClr>
                </a:solidFill>
                <a:effectLst>
                  <a:outerShdw blurRad="50000" dist="30000" dir="5400000" algn="tl" rotWithShape="0">
                    <a:srgbClr val="000000">
                      <a:alpha val="30000"/>
                    </a:srgbClr>
                  </a:outerShdw>
                </a:effectLst>
                <a:latin typeface="Times New Roman" pitchFamily="18" charset="0"/>
                <a:cs typeface="Times New Roman" pitchFamily="18" charset="0"/>
              </a:rPr>
              <a:t> </a:t>
            </a:r>
            <a:r>
              <a:rPr lang="ru-RU" sz="3600" b="1" dirty="0" err="1">
                <a:solidFill>
                  <a:schemeClr val="accent5">
                    <a:lumMod val="75000"/>
                  </a:schemeClr>
                </a:solidFill>
                <a:effectLst>
                  <a:outerShdw blurRad="50000" dist="30000" dir="5400000" algn="tl" rotWithShape="0">
                    <a:srgbClr val="000000">
                      <a:alpha val="30000"/>
                    </a:srgbClr>
                  </a:outerShdw>
                </a:effectLst>
                <a:latin typeface="Times New Roman" pitchFamily="18" charset="0"/>
                <a:cs typeface="Times New Roman" pitchFamily="18" charset="0"/>
              </a:rPr>
              <a:t>барои</a:t>
            </a:r>
            <a:r>
              <a:rPr lang="ru-RU" sz="3600" b="1" dirty="0">
                <a:solidFill>
                  <a:schemeClr val="accent5">
                    <a:lumMod val="75000"/>
                  </a:schemeClr>
                </a:solidFill>
                <a:effectLst>
                  <a:outerShdw blurRad="50000" dist="30000" dir="5400000" algn="tl" rotWithShape="0">
                    <a:srgbClr val="000000">
                      <a:alpha val="30000"/>
                    </a:srgbClr>
                  </a:outerShdw>
                </a:effectLst>
                <a:latin typeface="Times New Roman" pitchFamily="18" charset="0"/>
                <a:cs typeface="Times New Roman" pitchFamily="18" charset="0"/>
              </a:rPr>
              <a:t> </a:t>
            </a:r>
            <a:r>
              <a:rPr lang="ru-RU" sz="3600" b="1" dirty="0" err="1">
                <a:solidFill>
                  <a:schemeClr val="accent5">
                    <a:lumMod val="75000"/>
                  </a:schemeClr>
                </a:solidFill>
                <a:effectLst>
                  <a:outerShdw blurRad="50000" dist="30000" dir="5400000" algn="tl" rotWithShape="0">
                    <a:srgbClr val="000000">
                      <a:alpha val="30000"/>
                    </a:srgbClr>
                  </a:outerShdw>
                </a:effectLst>
                <a:latin typeface="Times New Roman" pitchFamily="18" charset="0"/>
                <a:cs typeface="Times New Roman" pitchFamily="18" charset="0"/>
              </a:rPr>
              <a:t>Шумо</a:t>
            </a:r>
            <a:r>
              <a:rPr lang="ru-RU" sz="3600" b="1" dirty="0">
                <a:solidFill>
                  <a:schemeClr val="accent5">
                    <a:lumMod val="75000"/>
                  </a:schemeClr>
                </a:solidFill>
                <a:effectLst>
                  <a:outerShdw blurRad="50000" dist="30000" dir="5400000" algn="tl" rotWithShape="0">
                    <a:srgbClr val="000000">
                      <a:alpha val="30000"/>
                    </a:srgbClr>
                  </a:outerShdw>
                </a:effectLst>
                <a:latin typeface="Times New Roman" pitchFamily="18" charset="0"/>
                <a:cs typeface="Times New Roman" pitchFamily="18" charset="0"/>
              </a:rPr>
              <a:t> </a:t>
            </a:r>
            <a:r>
              <a:rPr lang="ru-RU" sz="3600" b="1" dirty="0" err="1">
                <a:solidFill>
                  <a:schemeClr val="accent5">
                    <a:lumMod val="75000"/>
                  </a:schemeClr>
                </a:solidFill>
                <a:effectLst>
                  <a:outerShdw blurRad="50000" dist="30000" dir="5400000" algn="tl" rotWithShape="0">
                    <a:srgbClr val="000000">
                      <a:alpha val="30000"/>
                    </a:srgbClr>
                  </a:outerShdw>
                </a:effectLst>
                <a:latin typeface="Times New Roman" pitchFamily="18" charset="0"/>
                <a:cs typeface="Times New Roman" pitchFamily="18" charset="0"/>
              </a:rPr>
              <a:t>кушода</a:t>
            </a:r>
            <a:r>
              <a:rPr lang="ru-RU" sz="3600" b="1" dirty="0">
                <a:solidFill>
                  <a:schemeClr val="accent5">
                    <a:lumMod val="75000"/>
                  </a:schemeClr>
                </a:solidFill>
                <a:effectLst>
                  <a:outerShdw blurRad="50000" dist="30000" dir="5400000" algn="tl" rotWithShape="0">
                    <a:srgbClr val="000000">
                      <a:alpha val="30000"/>
                    </a:srgbClr>
                  </a:outerShdw>
                </a:effectLst>
                <a:latin typeface="Times New Roman" pitchFamily="18" charset="0"/>
                <a:cs typeface="Times New Roman" pitchFamily="18" charset="0"/>
              </a:rPr>
              <a:t> </a:t>
            </a:r>
            <a:r>
              <a:rPr lang="ru-RU" sz="3600" b="1" dirty="0" err="1">
                <a:solidFill>
                  <a:schemeClr val="accent5">
                    <a:lumMod val="75000"/>
                  </a:schemeClr>
                </a:solidFill>
                <a:effectLst>
                  <a:outerShdw blurRad="50000" dist="30000" dir="5400000" algn="tl" rotWithShape="0">
                    <a:srgbClr val="000000">
                      <a:alpha val="30000"/>
                    </a:srgbClr>
                  </a:outerShdw>
                </a:effectLst>
                <a:latin typeface="Times New Roman" pitchFamily="18" charset="0"/>
                <a:cs typeface="Times New Roman" pitchFamily="18" charset="0"/>
              </a:rPr>
              <a:t>аст</a:t>
            </a:r>
            <a:r>
              <a:rPr lang="ru-RU" sz="3600" b="1" dirty="0">
                <a:solidFill>
                  <a:schemeClr val="accent5">
                    <a:lumMod val="75000"/>
                  </a:schemeClr>
                </a:solidFill>
                <a:effectLst>
                  <a:outerShdw blurRad="50000" dist="30000" dir="5400000" algn="tl" rotWithShape="0">
                    <a:srgbClr val="000000">
                      <a:alpha val="30000"/>
                    </a:srgbClr>
                  </a:outerShdw>
                </a:effectLst>
                <a:latin typeface="Times New Roman" pitchFamily="18" charset="0"/>
                <a:cs typeface="Times New Roman" pitchFamily="18" charset="0"/>
              </a:rPr>
              <a:t>.</a:t>
            </a:r>
          </a:p>
          <a:p>
            <a:pPr algn="ctr"/>
            <a:r>
              <a:rPr lang="tg-Cyrl-TJ" sz="3600" b="1" dirty="0">
                <a:solidFill>
                  <a:schemeClr val="accent5">
                    <a:lumMod val="75000"/>
                  </a:schemeClr>
                </a:solidFill>
                <a:effectLst>
                  <a:outerShdw blurRad="50000" dist="30000" dir="5400000" algn="tl" rotWithShape="0">
                    <a:srgbClr val="000000">
                      <a:alpha val="30000"/>
                    </a:srgbClr>
                  </a:outerShdw>
                </a:effectLst>
                <a:latin typeface="Times New Roman" pitchFamily="18" charset="0"/>
                <a:cs typeface="Times New Roman" pitchFamily="18" charset="0"/>
              </a:rPr>
              <a:t>Қадами мубораки шуморо ба ин даргоҳ хайрамақдам мегӯем!!!</a:t>
            </a:r>
          </a:p>
          <a:p>
            <a:pPr algn="ctr"/>
            <a:r>
              <a:rPr lang="en-US" sz="3600" b="1" dirty="0">
                <a:solidFill>
                  <a:srgbClr val="FF0000"/>
                </a:solidFill>
                <a:effectLst>
                  <a:outerShdw blurRad="50000" dist="30000" dir="5400000" algn="tl" rotWithShape="0">
                    <a:srgbClr val="000000">
                      <a:alpha val="30000"/>
                    </a:srgbClr>
                  </a:outerShdw>
                </a:effectLst>
                <a:latin typeface="Times New Roman" pitchFamily="18" charset="0"/>
                <a:cs typeface="Times New Roman" pitchFamily="18" charset="0"/>
              </a:rPr>
              <a:t>Lib.tgpu.tj</a:t>
            </a:r>
          </a:p>
          <a:p>
            <a:pPr algn="ctr"/>
            <a:r>
              <a:rPr lang="en-US" sz="3600" b="1" dirty="0">
                <a:solidFill>
                  <a:srgbClr val="FF0000"/>
                </a:solidFill>
                <a:effectLst>
                  <a:outerShdw blurRad="50000" dist="30000" dir="5400000" algn="tl" rotWithShape="0">
                    <a:srgbClr val="000000">
                      <a:alpha val="30000"/>
                    </a:srgbClr>
                  </a:outerShdw>
                </a:effectLst>
                <a:latin typeface="Times New Roman" pitchFamily="18" charset="0"/>
                <a:cs typeface="Times New Roman" pitchFamily="18" charset="0"/>
              </a:rPr>
              <a:t>Library/</a:t>
            </a:r>
            <a:endParaRPr lang="ru-RU" sz="3600" b="1" dirty="0">
              <a:solidFill>
                <a:srgbClr val="FF0000"/>
              </a:solidFill>
              <a:effectLst>
                <a:outerShdw blurRad="50000" dist="30000" dir="5400000" algn="tl" rotWithShape="0">
                  <a:srgbClr val="000000">
                    <a:alpha val="30000"/>
                  </a:srgbClr>
                </a:outerShdw>
              </a:effectLst>
              <a:latin typeface="Times New Roman" pitchFamily="18" charset="0"/>
              <a:cs typeface="Times New Roman" pitchFamily="18" charset="0"/>
            </a:endParaRPr>
          </a:p>
        </p:txBody>
      </p:sp>
      <p:pic>
        <p:nvPicPr>
          <p:cNvPr id="3" name="Picture 2" descr="C:\Users\DDOT\Desktop\1.png"/>
          <p:cNvPicPr>
            <a:picLocks noChangeAspect="1" noChangeArrowheads="1"/>
          </p:cNvPicPr>
          <p:nvPr/>
        </p:nvPicPr>
        <p:blipFill>
          <a:blip r:embed="rId2" cstate="print"/>
          <a:srcRect/>
          <a:stretch>
            <a:fillRect/>
          </a:stretch>
        </p:blipFill>
        <p:spPr bwMode="auto">
          <a:xfrm>
            <a:off x="1000100" y="0"/>
            <a:ext cx="8143900" cy="139065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286380" y="1428736"/>
            <a:ext cx="3641608" cy="714380"/>
          </a:xfrm>
          <a:solidFill>
            <a:srgbClr val="3399FF">
              <a:alpha val="10196"/>
            </a:srgbClr>
          </a:solidFill>
        </p:spPr>
        <p:txBody>
          <a:bodyPr>
            <a:normAutofit/>
          </a:bodyPr>
          <a:lstStyle/>
          <a:p>
            <a:pPr algn="ctr"/>
            <a:r>
              <a:rPr lang="tg-Cyrl-TJ" sz="2000" b="1" dirty="0" smtClean="0">
                <a:effectLst>
                  <a:outerShdw blurRad="38100" dist="38100" dir="2700000" algn="tl">
                    <a:srgbClr val="000000">
                      <a:alpha val="43137"/>
                    </a:srgbClr>
                  </a:outerShdw>
                </a:effectLst>
                <a:latin typeface="Palatino Linotype" pitchFamily="18" charset="0"/>
              </a:rPr>
              <a:t>Ахрор Мухторов</a:t>
            </a:r>
            <a:br>
              <a:rPr lang="tg-Cyrl-TJ" sz="2000" b="1" dirty="0" smtClean="0">
                <a:effectLst>
                  <a:outerShdw blurRad="38100" dist="38100" dir="2700000" algn="tl">
                    <a:srgbClr val="000000">
                      <a:alpha val="43137"/>
                    </a:srgbClr>
                  </a:outerShdw>
                </a:effectLst>
                <a:latin typeface="Palatino Linotype" pitchFamily="18" charset="0"/>
              </a:rPr>
            </a:br>
            <a:r>
              <a:rPr lang="tg-Cyrl-TJ" sz="2000" b="1" dirty="0" smtClean="0">
                <a:effectLst>
                  <a:outerShdw blurRad="38100" dist="38100" dir="2700000" algn="tl">
                    <a:srgbClr val="000000">
                      <a:alpha val="43137"/>
                    </a:srgbClr>
                  </a:outerShdw>
                </a:effectLst>
                <a:latin typeface="Palatino Linotype" pitchFamily="18" charset="0"/>
              </a:rPr>
              <a:t>Таърихи Ҳисор</a:t>
            </a:r>
            <a:endParaRPr lang="ru-RU" sz="2000" b="1" dirty="0">
              <a:effectLst>
                <a:outerShdw blurRad="38100" dist="38100" dir="2700000" algn="tl">
                  <a:srgbClr val="000000">
                    <a:alpha val="43137"/>
                  </a:srgbClr>
                </a:outerShdw>
              </a:effectLst>
              <a:latin typeface="Palatino Linotype" pitchFamily="18" charset="0"/>
            </a:endParaRPr>
          </a:p>
        </p:txBody>
      </p:sp>
      <p:sp>
        <p:nvSpPr>
          <p:cNvPr id="3" name="Объект 2"/>
          <p:cNvSpPr>
            <a:spLocks noGrp="1"/>
          </p:cNvSpPr>
          <p:nvPr>
            <p:ph sz="half" idx="1"/>
          </p:nvPr>
        </p:nvSpPr>
        <p:spPr>
          <a:xfrm>
            <a:off x="5292080" y="2214554"/>
            <a:ext cx="3657600" cy="4500594"/>
          </a:xfrm>
          <a:solidFill>
            <a:srgbClr val="3399FF">
              <a:alpha val="10196"/>
            </a:srgbClr>
          </a:solidFill>
        </p:spPr>
        <p:txBody>
          <a:bodyPr>
            <a:normAutofit fontScale="85000" lnSpcReduction="20000"/>
          </a:bodyPr>
          <a:lstStyle/>
          <a:p>
            <a:pPr marL="128016" indent="0">
              <a:buNone/>
            </a:pPr>
            <a:r>
              <a:rPr lang="tg-Cyrl-TJ" sz="1800" b="1" dirty="0" smtClean="0">
                <a:effectLst>
                  <a:outerShdw blurRad="38100" dist="38100" dir="2700000" algn="tl">
                    <a:srgbClr val="000000">
                      <a:alpha val="43137"/>
                    </a:srgbClr>
                  </a:outerShdw>
                </a:effectLst>
                <a:latin typeface="Palatino Linotype" pitchFamily="18" charset="0"/>
              </a:rPr>
              <a:t>Маҷмӯаи “Таърихи Ҳисор” аз асарҳои таърихии академики АИ ҶТ шодравон Ахрор Мухторов, ки ба таърихи Ҳисори Шодмон  бахшида шудаанд, фароҳам омадааст. Хонандаи нуктасанҷ зимни мутолиаи осори арзишманди илмӣ аз таърихи сиёсиву иқтисодӣ, иҷтимоиву фарҳангӣ, ҳокимони ин бекигарӣ, ҳаводиси муҳим, фарзандони фарзонаи водии зарнисор ва ҷойгоҳи мулки Ҳисори Шодмон дар таърихи тамадуни тоҷикон ва диёри Мовароунаҳру Хуросон ошноӣ пайдо мекунад. Китоби мазкур ба муносибати 90-солагии донишманди маъруфи тоҷик академик Ахрор Мухторов ва 3000-солагии Ҳисор нашр шуда, барои доираи васеи хонандогон пешкаш мегардад.</a:t>
            </a:r>
            <a:endParaRPr lang="ru-RU" sz="1800" b="1" dirty="0">
              <a:effectLst>
                <a:outerShdw blurRad="38100" dist="38100" dir="2700000" algn="tl">
                  <a:srgbClr val="000000">
                    <a:alpha val="43137"/>
                  </a:srgbClr>
                </a:outerShdw>
              </a:effectLst>
              <a:latin typeface="Palatino Linotype" pitchFamily="18" charset="0"/>
            </a:endParaRPr>
          </a:p>
        </p:txBody>
      </p:sp>
      <p:pic>
        <p:nvPicPr>
          <p:cNvPr id="4" name="Picture 2" descr="C:\Users\DDOT\Desktop\1.png"/>
          <p:cNvPicPr>
            <a:picLocks noChangeAspect="1" noChangeArrowheads="1"/>
          </p:cNvPicPr>
          <p:nvPr/>
        </p:nvPicPr>
        <p:blipFill>
          <a:blip r:embed="rId2" cstate="print"/>
          <a:srcRect/>
          <a:stretch>
            <a:fillRect/>
          </a:stretch>
        </p:blipFill>
        <p:spPr bwMode="auto">
          <a:xfrm>
            <a:off x="993676" y="-17507"/>
            <a:ext cx="8143900" cy="1390650"/>
          </a:xfrm>
          <a:prstGeom prst="rect">
            <a:avLst/>
          </a:prstGeom>
          <a:noFill/>
        </p:spPr>
      </p:pic>
      <p:pic>
        <p:nvPicPr>
          <p:cNvPr id="2050" name="Picture 2" descr="F:\обложки истории\001_L.JPG"/>
          <p:cNvPicPr>
            <a:picLocks noChangeAspect="1" noChangeArrowheads="1"/>
          </p:cNvPicPr>
          <p:nvPr/>
        </p:nvPicPr>
        <p:blipFill>
          <a:blip r:embed="rId3" cstate="print"/>
          <a:srcRect/>
          <a:stretch>
            <a:fillRect/>
          </a:stretch>
        </p:blipFill>
        <p:spPr bwMode="auto">
          <a:xfrm>
            <a:off x="1500166" y="1571612"/>
            <a:ext cx="3336875" cy="50580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28758406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286380" y="1428736"/>
            <a:ext cx="3641608" cy="1000132"/>
          </a:xfrm>
          <a:solidFill>
            <a:srgbClr val="3399FF">
              <a:alpha val="10196"/>
            </a:srgbClr>
          </a:solidFill>
        </p:spPr>
        <p:txBody>
          <a:bodyPr>
            <a:normAutofit/>
          </a:bodyPr>
          <a:lstStyle/>
          <a:p>
            <a:pPr algn="ctr"/>
            <a:r>
              <a:rPr lang="tg-Cyrl-TJ" sz="1800" b="1" dirty="0" smtClean="0">
                <a:effectLst>
                  <a:outerShdw blurRad="38100" dist="38100" dir="2700000" algn="tl">
                    <a:srgbClr val="000000">
                      <a:alpha val="43137"/>
                    </a:srgbClr>
                  </a:outerShdw>
                </a:effectLst>
                <a:latin typeface="Palatino Linotype" pitchFamily="18" charset="0"/>
              </a:rPr>
              <a:t>Раҳим Мусулмониёни Қубодиёнӣ. Тоҷикон, 2500 сол...</a:t>
            </a:r>
            <a:endParaRPr lang="ru-RU" sz="1800" b="1" dirty="0">
              <a:effectLst>
                <a:outerShdw blurRad="38100" dist="38100" dir="2700000" algn="tl">
                  <a:srgbClr val="000000">
                    <a:alpha val="43137"/>
                  </a:srgbClr>
                </a:outerShdw>
              </a:effectLst>
              <a:latin typeface="Palatino Linotype" pitchFamily="18" charset="0"/>
            </a:endParaRPr>
          </a:p>
        </p:txBody>
      </p:sp>
      <p:sp>
        <p:nvSpPr>
          <p:cNvPr id="3" name="Объект 2"/>
          <p:cNvSpPr>
            <a:spLocks noGrp="1"/>
          </p:cNvSpPr>
          <p:nvPr>
            <p:ph sz="half" idx="1"/>
          </p:nvPr>
        </p:nvSpPr>
        <p:spPr>
          <a:xfrm>
            <a:off x="5292080" y="2500306"/>
            <a:ext cx="3657600" cy="4151622"/>
          </a:xfrm>
          <a:solidFill>
            <a:srgbClr val="3399FF">
              <a:alpha val="10196"/>
            </a:srgbClr>
          </a:solidFill>
        </p:spPr>
        <p:txBody>
          <a:bodyPr>
            <a:normAutofit/>
          </a:bodyPr>
          <a:lstStyle/>
          <a:p>
            <a:pPr marL="128016" indent="0">
              <a:buNone/>
            </a:pPr>
            <a:r>
              <a:rPr lang="tg-Cyrl-TJ" sz="1800" b="1" dirty="0" smtClean="0">
                <a:effectLst>
                  <a:outerShdw blurRad="38100" dist="38100" dir="2700000" algn="tl">
                    <a:srgbClr val="000000">
                      <a:alpha val="43137"/>
                    </a:srgbClr>
                  </a:outerShdw>
                </a:effectLst>
                <a:latin typeface="Palatino Linotype" pitchFamily="18" charset="0"/>
              </a:rPr>
              <a:t>Ин асар баҳсу андешаҳои ҷолиби муаллифро дар бораи таърих, фарҳангва забони мардуми тоҷик дар бар мегирад, ки дар асоси маводи зиёди илмӣ таҳия шудаанд. </a:t>
            </a:r>
            <a:endParaRPr lang="ru-RU" sz="1800" b="1" dirty="0">
              <a:effectLst>
                <a:outerShdw blurRad="38100" dist="38100" dir="2700000" algn="tl">
                  <a:srgbClr val="000000">
                    <a:alpha val="43137"/>
                  </a:srgbClr>
                </a:outerShdw>
              </a:effectLst>
              <a:latin typeface="Palatino Linotype" pitchFamily="18" charset="0"/>
            </a:endParaRPr>
          </a:p>
        </p:txBody>
      </p:sp>
      <p:pic>
        <p:nvPicPr>
          <p:cNvPr id="4" name="Picture 2" descr="C:\Users\DDOT\Desktop\1.png"/>
          <p:cNvPicPr>
            <a:picLocks noChangeAspect="1" noChangeArrowheads="1"/>
          </p:cNvPicPr>
          <p:nvPr/>
        </p:nvPicPr>
        <p:blipFill>
          <a:blip r:embed="rId2" cstate="print"/>
          <a:srcRect/>
          <a:stretch>
            <a:fillRect/>
          </a:stretch>
        </p:blipFill>
        <p:spPr bwMode="auto">
          <a:xfrm>
            <a:off x="993676" y="-17507"/>
            <a:ext cx="8143900" cy="1390650"/>
          </a:xfrm>
          <a:prstGeom prst="rect">
            <a:avLst/>
          </a:prstGeom>
          <a:noFill/>
        </p:spPr>
      </p:pic>
      <p:pic>
        <p:nvPicPr>
          <p:cNvPr id="3074" name="Picture 2" descr="F:\обложки истории\013_L.JPG"/>
          <p:cNvPicPr>
            <a:picLocks noChangeAspect="1" noChangeArrowheads="1"/>
          </p:cNvPicPr>
          <p:nvPr/>
        </p:nvPicPr>
        <p:blipFill>
          <a:blip r:embed="rId3" cstate="print"/>
          <a:srcRect/>
          <a:stretch>
            <a:fillRect/>
          </a:stretch>
        </p:blipFill>
        <p:spPr bwMode="auto">
          <a:xfrm>
            <a:off x="1428728" y="1500174"/>
            <a:ext cx="3189180" cy="50580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28758406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half" idx="1"/>
          </p:nvPr>
        </p:nvSpPr>
        <p:spPr>
          <a:xfrm>
            <a:off x="5000628" y="1428736"/>
            <a:ext cx="3949052" cy="5286412"/>
          </a:xfrm>
          <a:solidFill>
            <a:srgbClr val="3399FF">
              <a:alpha val="10196"/>
            </a:srgbClr>
          </a:solidFill>
        </p:spPr>
        <p:txBody>
          <a:bodyPr>
            <a:normAutofit fontScale="92500" lnSpcReduction="20000"/>
          </a:bodyPr>
          <a:lstStyle/>
          <a:p>
            <a:pPr marL="128016" indent="0">
              <a:buNone/>
            </a:pPr>
            <a:r>
              <a:rPr lang="tg-Cyrl-TJ" sz="1800" dirty="0" smtClean="0">
                <a:effectLst>
                  <a:outerShdw blurRad="38100" dist="38100" dir="2700000" algn="tl">
                    <a:srgbClr val="000000">
                      <a:alpha val="43137"/>
                    </a:srgbClr>
                  </a:outerShdw>
                </a:effectLst>
                <a:latin typeface="Palatino Linotype" pitchFamily="18" charset="0"/>
              </a:rPr>
              <a:t>Соли 2012 як гурӯҳ бостоншиносони тоҷик аз ҷониби Вазорати маодин ва петролиум ва Вазорати оттилоот ва фарҳанги Ҷумҳурии Исломии Афғонистон барои кор дар димнаи Миси Айнак даъват карда шуданд. Сиккашинос ва бостоншинос, доктори илми таърих Д. Довудӣ низ узви ин гурӯҳ буд ва то с. 2015 дар ҳафриёти ин ёдгорӣ иштирок кард. Дар ин муддат ӯ дар </a:t>
            </a:r>
            <a:r>
              <a:rPr lang="tg-Cyrl-TJ" sz="1800" b="1" dirty="0" smtClean="0">
                <a:effectLst>
                  <a:outerShdw blurRad="38100" dist="38100" dir="2700000" algn="tl">
                    <a:srgbClr val="000000">
                      <a:alpha val="43137"/>
                    </a:srgbClr>
                  </a:outerShdw>
                </a:effectLst>
                <a:latin typeface="Palatino Linotype" pitchFamily="18" charset="0"/>
              </a:rPr>
              <a:t>ҳамкорӣ</a:t>
            </a:r>
            <a:r>
              <a:rPr lang="tg-Cyrl-TJ" sz="1800" dirty="0" smtClean="0">
                <a:effectLst>
                  <a:outerShdw blurRad="38100" dist="38100" dir="2700000" algn="tl">
                    <a:srgbClr val="000000">
                      <a:alpha val="43137"/>
                    </a:srgbClr>
                  </a:outerShdw>
                </a:effectLst>
                <a:latin typeface="Palatino Linotype" pitchFamily="18" charset="0"/>
              </a:rPr>
              <a:t> бо мутахассисониафғон се соҳаи бостониро ҳафриёт карда осори зиёди қадимаро пайдо кард. Китоби мазкур ба таҳқиқи ин осор бахшида шудааст. Онҳо дар бораи паҳлуҳои гуногуни маданияти моддӣ ва маънавии сокинони ин шаҳри қадим-аз ҷумла меъморӣ, кулолгарӣ, мису оҳангарӣ, санъати тасвирӣ ва ҳайкалсозӣ, заргарӣ, шашасозӣ, сиккасозӣ ва муомилоти пулӣ, дин ва ғайра маълумоти ҷолиб медиханд.</a:t>
            </a:r>
            <a:endParaRPr lang="ru-RU" sz="1800" dirty="0">
              <a:effectLst>
                <a:outerShdw blurRad="38100" dist="38100" dir="2700000" algn="tl">
                  <a:srgbClr val="000000">
                    <a:alpha val="43137"/>
                  </a:srgbClr>
                </a:outerShdw>
              </a:effectLst>
              <a:latin typeface="Palatino Linotype" pitchFamily="18" charset="0"/>
            </a:endParaRPr>
          </a:p>
        </p:txBody>
      </p:sp>
      <p:pic>
        <p:nvPicPr>
          <p:cNvPr id="4" name="Picture 2" descr="C:\Users\DDOT\Desktop\1.png"/>
          <p:cNvPicPr>
            <a:picLocks noChangeAspect="1" noChangeArrowheads="1"/>
          </p:cNvPicPr>
          <p:nvPr/>
        </p:nvPicPr>
        <p:blipFill>
          <a:blip r:embed="rId2" cstate="print"/>
          <a:srcRect/>
          <a:stretch>
            <a:fillRect/>
          </a:stretch>
        </p:blipFill>
        <p:spPr bwMode="auto">
          <a:xfrm>
            <a:off x="993676" y="-17507"/>
            <a:ext cx="8143900" cy="1390650"/>
          </a:xfrm>
          <a:prstGeom prst="rect">
            <a:avLst/>
          </a:prstGeom>
          <a:noFill/>
        </p:spPr>
      </p:pic>
      <p:pic>
        <p:nvPicPr>
          <p:cNvPr id="2050" name="Picture 2" descr="F:\обложки истории\007_L.JPG"/>
          <p:cNvPicPr>
            <a:picLocks noChangeAspect="1" noChangeArrowheads="1"/>
          </p:cNvPicPr>
          <p:nvPr/>
        </p:nvPicPr>
        <p:blipFill>
          <a:blip r:embed="rId3" cstate="print"/>
          <a:srcRect/>
          <a:stretch>
            <a:fillRect/>
          </a:stretch>
        </p:blipFill>
        <p:spPr bwMode="auto">
          <a:xfrm>
            <a:off x="1285852" y="1500174"/>
            <a:ext cx="3436710" cy="50580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28758406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628" y="1428736"/>
            <a:ext cx="3929090" cy="459738"/>
          </a:xfrm>
          <a:solidFill>
            <a:srgbClr val="3399FF">
              <a:alpha val="10196"/>
            </a:srgbClr>
          </a:solidFill>
        </p:spPr>
        <p:txBody>
          <a:bodyPr>
            <a:normAutofit fontScale="90000"/>
          </a:bodyPr>
          <a:lstStyle/>
          <a:p>
            <a:pPr algn="ctr"/>
            <a:r>
              <a:rPr lang="ru-RU" sz="2800" b="1" dirty="0" smtClean="0">
                <a:effectLst>
                  <a:outerShdw blurRad="38100" dist="38100" dir="2700000" algn="tl">
                    <a:srgbClr val="000000">
                      <a:alpha val="43137"/>
                    </a:srgbClr>
                  </a:outerShdw>
                </a:effectLst>
              </a:rPr>
              <a:t>От Согда до Судака</a:t>
            </a:r>
            <a:endParaRPr lang="ru-RU" sz="2800" b="1" dirty="0">
              <a:effectLst>
                <a:outerShdw blurRad="38100" dist="38100" dir="2700000" algn="tl">
                  <a:srgbClr val="000000">
                    <a:alpha val="43137"/>
                  </a:srgbClr>
                </a:outerShdw>
              </a:effectLst>
            </a:endParaRPr>
          </a:p>
        </p:txBody>
      </p:sp>
      <p:sp>
        <p:nvSpPr>
          <p:cNvPr id="3" name="Объект 2"/>
          <p:cNvSpPr>
            <a:spLocks noGrp="1"/>
          </p:cNvSpPr>
          <p:nvPr>
            <p:ph sz="half" idx="1"/>
          </p:nvPr>
        </p:nvSpPr>
        <p:spPr>
          <a:xfrm>
            <a:off x="5000628" y="2000240"/>
            <a:ext cx="3949052" cy="4714908"/>
          </a:xfrm>
          <a:solidFill>
            <a:srgbClr val="3399FF">
              <a:alpha val="10196"/>
            </a:srgbClr>
          </a:solidFill>
        </p:spPr>
        <p:txBody>
          <a:bodyPr>
            <a:normAutofit fontScale="70000" lnSpcReduction="20000"/>
          </a:bodyPr>
          <a:lstStyle/>
          <a:p>
            <a:pPr marL="128016" indent="0">
              <a:buNone/>
            </a:pPr>
            <a:r>
              <a:rPr lang="tg-Cyrl-TJ" sz="1800" dirty="0" smtClean="0">
                <a:effectLst>
                  <a:outerShdw blurRad="38100" dist="38100" dir="2700000" algn="tl">
                    <a:srgbClr val="000000">
                      <a:alpha val="43137"/>
                    </a:srgbClr>
                  </a:outerShdw>
                </a:effectLst>
                <a:latin typeface="Palatino Linotype" pitchFamily="18" charset="0"/>
              </a:rPr>
              <a:t>В данной монаграфии впервҷе рассматриваются вопросҷ истории взаимоотношений </a:t>
            </a:r>
            <a:r>
              <a:rPr lang="ru-RU" sz="1800" dirty="0" smtClean="0">
                <a:effectLst>
                  <a:outerShdw blurRad="38100" dist="38100" dir="2700000" algn="tl">
                    <a:srgbClr val="000000">
                      <a:alpha val="43137"/>
                    </a:srgbClr>
                  </a:outerShdw>
                </a:effectLst>
                <a:latin typeface="Palatino Linotype" pitchFamily="18" charset="0"/>
              </a:rPr>
              <a:t>родины предков таджикского народа с Причерноморскими городами Крыма, особенно древнего города Судака. В ней прослеживаются вопросы историко-географического расположения древнего Согда (Согдиана) и параллельно Судака, уточняется вклад Согда в организацию и функционирование Великое шелкового пути, (ВШП), при различных династиях и государственных образованиях, рассматриваются вопросы, связанные с колонизаторской деятельностью </a:t>
            </a:r>
            <a:r>
              <a:rPr lang="ru-RU" sz="1800" dirty="0" err="1" smtClean="0">
                <a:effectLst>
                  <a:outerShdw blurRad="38100" dist="38100" dir="2700000" algn="tl">
                    <a:srgbClr val="000000">
                      <a:alpha val="43137"/>
                    </a:srgbClr>
                  </a:outerShdw>
                </a:effectLst>
                <a:latin typeface="Palatino Linotype" pitchFamily="18" charset="0"/>
              </a:rPr>
              <a:t>согдийцев</a:t>
            </a:r>
            <a:r>
              <a:rPr lang="ru-RU" sz="1800" dirty="0" smtClean="0">
                <a:effectLst>
                  <a:outerShdw blurRad="38100" dist="38100" dir="2700000" algn="tl">
                    <a:srgbClr val="000000">
                      <a:alpha val="43137"/>
                    </a:srgbClr>
                  </a:outerShdw>
                </a:effectLst>
                <a:latin typeface="Palatino Linotype" pitchFamily="18" charset="0"/>
              </a:rPr>
              <a:t> в Центральной Азии и Китае, с прародиной индоарийский народов, сако-массагетские и скифские проблемы. Автор на основе источников и письменной литературы доказывает, что между этими географическими территориями с древнейших времён существовали не только торговые связи, но и нечто большее; согдийские купцы как главные поставщики и регуляторы рынка на ВШП активно участвовали в восстановлении и развитии главного портового города Крымского полуострова-Судака.</a:t>
            </a:r>
            <a:endParaRPr lang="ru-RU" sz="1800" dirty="0">
              <a:effectLst>
                <a:outerShdw blurRad="38100" dist="38100" dir="2700000" algn="tl">
                  <a:srgbClr val="000000">
                    <a:alpha val="43137"/>
                  </a:srgbClr>
                </a:outerShdw>
              </a:effectLst>
              <a:latin typeface="Palatino Linotype" pitchFamily="18" charset="0"/>
            </a:endParaRPr>
          </a:p>
        </p:txBody>
      </p:sp>
      <p:pic>
        <p:nvPicPr>
          <p:cNvPr id="4" name="Picture 2" descr="C:\Users\DDOT\Desktop\1.png"/>
          <p:cNvPicPr>
            <a:picLocks noChangeAspect="1" noChangeArrowheads="1"/>
          </p:cNvPicPr>
          <p:nvPr/>
        </p:nvPicPr>
        <p:blipFill>
          <a:blip r:embed="rId2" cstate="print"/>
          <a:srcRect/>
          <a:stretch>
            <a:fillRect/>
          </a:stretch>
        </p:blipFill>
        <p:spPr bwMode="auto">
          <a:xfrm>
            <a:off x="993676" y="-17507"/>
            <a:ext cx="8143900" cy="1390650"/>
          </a:xfrm>
          <a:prstGeom prst="rect">
            <a:avLst/>
          </a:prstGeom>
          <a:noFill/>
        </p:spPr>
      </p:pic>
      <p:pic>
        <p:nvPicPr>
          <p:cNvPr id="1026" name="Picture 2" descr="F:\обложки истории\015_L.JPG"/>
          <p:cNvPicPr>
            <a:picLocks noChangeAspect="1" noChangeArrowheads="1"/>
          </p:cNvPicPr>
          <p:nvPr/>
        </p:nvPicPr>
        <p:blipFill>
          <a:blip r:embed="rId3" cstate="print"/>
          <a:srcRect/>
          <a:stretch>
            <a:fillRect/>
          </a:stretch>
        </p:blipFill>
        <p:spPr bwMode="auto">
          <a:xfrm>
            <a:off x="1214414" y="1500174"/>
            <a:ext cx="3445356" cy="50580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28758406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half" idx="1"/>
          </p:nvPr>
        </p:nvSpPr>
        <p:spPr>
          <a:xfrm>
            <a:off x="5000628" y="1500174"/>
            <a:ext cx="3949052" cy="5214974"/>
          </a:xfrm>
          <a:solidFill>
            <a:srgbClr val="3399FF">
              <a:alpha val="10196"/>
            </a:srgbClr>
          </a:solidFill>
        </p:spPr>
        <p:txBody>
          <a:bodyPr>
            <a:noAutofit/>
          </a:bodyPr>
          <a:lstStyle/>
          <a:p>
            <a:pPr marL="128016" indent="0">
              <a:buNone/>
            </a:pPr>
            <a:r>
              <a:rPr lang="ru-RU" sz="1600" dirty="0" smtClean="0">
                <a:effectLst>
                  <a:outerShdw blurRad="38100" dist="38100" dir="2700000" algn="tl">
                    <a:srgbClr val="000000">
                      <a:alpha val="43137"/>
                    </a:srgbClr>
                  </a:outerShdw>
                </a:effectLst>
                <a:latin typeface="Palatino Linotype" pitchFamily="18" charset="0"/>
              </a:rPr>
              <a:t>В монографии впервые предпринята попытка комплексного историографического исследования системы народного образования Таджикистана во второй половине </a:t>
            </a:r>
            <a:r>
              <a:rPr lang="en-US" sz="1600" dirty="0" smtClean="0">
                <a:effectLst>
                  <a:outerShdw blurRad="38100" dist="38100" dir="2700000" algn="tl">
                    <a:srgbClr val="000000">
                      <a:alpha val="43137"/>
                    </a:srgbClr>
                  </a:outerShdw>
                </a:effectLst>
                <a:latin typeface="Palatino Linotype" pitchFamily="18" charset="0"/>
              </a:rPr>
              <a:t>XIX </a:t>
            </a:r>
            <a:r>
              <a:rPr lang="ru-RU" sz="1600" dirty="0" smtClean="0">
                <a:effectLst>
                  <a:outerShdw blurRad="38100" dist="38100" dir="2700000" algn="tl">
                    <a:srgbClr val="000000">
                      <a:alpha val="43137"/>
                    </a:srgbClr>
                  </a:outerShdw>
                </a:effectLst>
                <a:latin typeface="Palatino Linotype" pitchFamily="18" charset="0"/>
              </a:rPr>
              <a:t>вв. с целью определения степени ее объективного освещения в исторической литературе. В отличие от предыдущих исследований, достаточно поверхностно и фрагментарно затрагивающих данную проблему, впервые проводится глубокий комплексный историографический анализ имеющейся литературы и документальных источников. Монография подготовлена на основе широкого круга разнообразных опубликованных и неопубликованных источников. </a:t>
            </a:r>
            <a:endParaRPr lang="ru-RU" sz="1600" dirty="0">
              <a:effectLst>
                <a:outerShdw blurRad="38100" dist="38100" dir="2700000" algn="tl">
                  <a:srgbClr val="000000">
                    <a:alpha val="43137"/>
                  </a:srgbClr>
                </a:outerShdw>
              </a:effectLst>
              <a:latin typeface="Palatino Linotype" pitchFamily="18" charset="0"/>
            </a:endParaRPr>
          </a:p>
        </p:txBody>
      </p:sp>
      <p:pic>
        <p:nvPicPr>
          <p:cNvPr id="4" name="Picture 2" descr="C:\Users\DDOT\Desktop\1.png"/>
          <p:cNvPicPr>
            <a:picLocks noChangeAspect="1" noChangeArrowheads="1"/>
          </p:cNvPicPr>
          <p:nvPr/>
        </p:nvPicPr>
        <p:blipFill>
          <a:blip r:embed="rId2" cstate="print"/>
          <a:srcRect/>
          <a:stretch>
            <a:fillRect/>
          </a:stretch>
        </p:blipFill>
        <p:spPr bwMode="auto">
          <a:xfrm>
            <a:off x="993676" y="-17507"/>
            <a:ext cx="8143900" cy="1390650"/>
          </a:xfrm>
          <a:prstGeom prst="rect">
            <a:avLst/>
          </a:prstGeom>
          <a:noFill/>
        </p:spPr>
      </p:pic>
      <p:pic>
        <p:nvPicPr>
          <p:cNvPr id="7170" name="Picture 2" descr="F:\обложки истории\011_L.JPG"/>
          <p:cNvPicPr>
            <a:picLocks noChangeAspect="1" noChangeArrowheads="1"/>
          </p:cNvPicPr>
          <p:nvPr/>
        </p:nvPicPr>
        <p:blipFill>
          <a:blip r:embed="rId3" cstate="print"/>
          <a:srcRect/>
          <a:stretch>
            <a:fillRect/>
          </a:stretch>
        </p:blipFill>
        <p:spPr bwMode="auto">
          <a:xfrm>
            <a:off x="1214414" y="1500174"/>
            <a:ext cx="3350134" cy="50580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28758406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half" idx="1"/>
          </p:nvPr>
        </p:nvSpPr>
        <p:spPr>
          <a:xfrm>
            <a:off x="5214942" y="1571612"/>
            <a:ext cx="3786182" cy="5072098"/>
          </a:xfrm>
          <a:solidFill>
            <a:srgbClr val="3399FF">
              <a:alpha val="10196"/>
            </a:srgbClr>
          </a:solidFill>
        </p:spPr>
        <p:txBody>
          <a:bodyPr>
            <a:normAutofit fontScale="92500" lnSpcReduction="10000"/>
          </a:bodyPr>
          <a:lstStyle/>
          <a:p>
            <a:pPr marL="128016" indent="0">
              <a:buNone/>
            </a:pPr>
            <a:r>
              <a:rPr lang="ru-RU" sz="1800" dirty="0" smtClean="0">
                <a:effectLst>
                  <a:outerShdw blurRad="38100" dist="38100" dir="2700000" algn="tl">
                    <a:srgbClr val="000000">
                      <a:alpha val="43137"/>
                    </a:srgbClr>
                  </a:outerShdw>
                </a:effectLst>
                <a:latin typeface="Palatino Linotype" pitchFamily="18" charset="0"/>
              </a:rPr>
              <a:t>Монографическая работа посвящена исследованию одной из важнейших и актуальных институтов в истории таджикской государственности-институту </a:t>
            </a:r>
            <a:r>
              <a:rPr lang="tg-Cyrl-TJ" sz="1800" dirty="0" smtClean="0">
                <a:effectLst>
                  <a:outerShdw blurRad="38100" dist="38100" dir="2700000" algn="tl">
                    <a:srgbClr val="000000">
                      <a:alpha val="43137"/>
                    </a:srgbClr>
                  </a:outerShdw>
                </a:effectLst>
                <a:latin typeface="Palatino Linotype" pitchFamily="18" charset="0"/>
              </a:rPr>
              <a:t>мазалим. В работе </a:t>
            </a:r>
            <a:r>
              <a:rPr lang="ru-RU" sz="1800" dirty="0" smtClean="0">
                <a:effectLst>
                  <a:outerShdw blurRad="38100" dist="38100" dir="2700000" algn="tl">
                    <a:srgbClr val="000000">
                      <a:alpha val="43137"/>
                    </a:srgbClr>
                  </a:outerShdw>
                </a:effectLst>
                <a:latin typeface="Palatino Linotype" pitchFamily="18" charset="0"/>
              </a:rPr>
              <a:t>исследованы</a:t>
            </a:r>
            <a:r>
              <a:rPr lang="tg-Cyrl-TJ" sz="1800" dirty="0" smtClean="0">
                <a:effectLst>
                  <a:outerShdw blurRad="38100" dist="38100" dir="2700000" algn="tl">
                    <a:srgbClr val="000000">
                      <a:alpha val="43137"/>
                    </a:srgbClr>
                  </a:outerShdw>
                </a:effectLst>
                <a:latin typeface="Palatino Linotype" pitchFamily="18" charset="0"/>
              </a:rPr>
              <a:t> история возникновения, периодизация истории функционирования института. Также в работе охвачены проблемы полномочий, содержание и сущность данного института в отдельные периоды истории мазалима. Монография предназначена научным работникам, аспирантам, студентам и всем тем, кому интересны проблемы таджикской государственности, история древнего мира и средних веков.</a:t>
            </a:r>
            <a:endParaRPr lang="ru-RU" sz="1800" dirty="0">
              <a:effectLst>
                <a:outerShdw blurRad="38100" dist="38100" dir="2700000" algn="tl">
                  <a:srgbClr val="000000">
                    <a:alpha val="43137"/>
                  </a:srgbClr>
                </a:outerShdw>
              </a:effectLst>
              <a:latin typeface="Palatino Linotype" pitchFamily="18" charset="0"/>
            </a:endParaRPr>
          </a:p>
        </p:txBody>
      </p:sp>
      <p:pic>
        <p:nvPicPr>
          <p:cNvPr id="4" name="Picture 2" descr="C:\Users\DDOT\Desktop\1.png"/>
          <p:cNvPicPr>
            <a:picLocks noChangeAspect="1" noChangeArrowheads="1"/>
          </p:cNvPicPr>
          <p:nvPr/>
        </p:nvPicPr>
        <p:blipFill>
          <a:blip r:embed="rId2" cstate="print"/>
          <a:srcRect/>
          <a:stretch>
            <a:fillRect/>
          </a:stretch>
        </p:blipFill>
        <p:spPr bwMode="auto">
          <a:xfrm>
            <a:off x="993676" y="-17507"/>
            <a:ext cx="8143900" cy="1390650"/>
          </a:xfrm>
          <a:prstGeom prst="rect">
            <a:avLst/>
          </a:prstGeom>
          <a:noFill/>
        </p:spPr>
      </p:pic>
      <p:pic>
        <p:nvPicPr>
          <p:cNvPr id="4098" name="Picture 2" descr="F:\обложки истории\019_L.JPG"/>
          <p:cNvPicPr>
            <a:picLocks noChangeAspect="1" noChangeArrowheads="1"/>
          </p:cNvPicPr>
          <p:nvPr/>
        </p:nvPicPr>
        <p:blipFill>
          <a:blip r:embed="rId3" cstate="print"/>
          <a:srcRect/>
          <a:stretch>
            <a:fillRect/>
          </a:stretch>
        </p:blipFill>
        <p:spPr bwMode="auto">
          <a:xfrm>
            <a:off x="1357290" y="1571612"/>
            <a:ext cx="3339942" cy="50580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28758406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half" idx="1"/>
          </p:nvPr>
        </p:nvSpPr>
        <p:spPr>
          <a:xfrm>
            <a:off x="5143504" y="1714488"/>
            <a:ext cx="3663300" cy="4500594"/>
          </a:xfrm>
          <a:solidFill>
            <a:srgbClr val="3399FF">
              <a:alpha val="10196"/>
            </a:srgbClr>
          </a:solidFill>
        </p:spPr>
        <p:txBody>
          <a:bodyPr>
            <a:normAutofit/>
          </a:bodyPr>
          <a:lstStyle/>
          <a:p>
            <a:pPr marL="128016" indent="0">
              <a:buNone/>
            </a:pPr>
            <a:r>
              <a:rPr lang="ru-RU" sz="1800" dirty="0" smtClean="0">
                <a:effectLst>
                  <a:outerShdw blurRad="38100" dist="38100" dir="2700000" algn="tl">
                    <a:srgbClr val="000000">
                      <a:alpha val="43137"/>
                    </a:srgbClr>
                  </a:outerShdw>
                </a:effectLst>
                <a:latin typeface="Palatino Linotype" pitchFamily="18" charset="0"/>
              </a:rPr>
              <a:t>В этом сборнике собраны научные статьи, посвящённые 20-летию со Дня национального Единства Таджикистана. </a:t>
            </a:r>
          </a:p>
          <a:p>
            <a:pPr marL="128016" indent="0">
              <a:buNone/>
            </a:pPr>
            <a:r>
              <a:rPr lang="ru-RU" sz="1800" dirty="0" smtClean="0">
                <a:effectLst>
                  <a:outerShdw blurRad="38100" dist="38100" dir="2700000" algn="tl">
                    <a:srgbClr val="000000">
                      <a:alpha val="43137"/>
                    </a:srgbClr>
                  </a:outerShdw>
                </a:effectLst>
                <a:latin typeface="Palatino Linotype" pitchFamily="18" charset="0"/>
              </a:rPr>
              <a:t>27 июня 1997 года было подписано  «Общее соглашение о мире и национальном согласии в Таджикистане», </a:t>
            </a:r>
            <a:r>
              <a:rPr lang="ru-RU" sz="1800" dirty="0" err="1" smtClean="0">
                <a:effectLst>
                  <a:outerShdw blurRad="38100" dist="38100" dir="2700000" algn="tl">
                    <a:srgbClr val="000000">
                      <a:alpha val="43137"/>
                    </a:srgbClr>
                  </a:outerShdw>
                </a:effectLst>
                <a:latin typeface="Palatino Linotype" pitchFamily="18" charset="0"/>
              </a:rPr>
              <a:t>блягодаря</a:t>
            </a:r>
            <a:r>
              <a:rPr lang="ru-RU" sz="1800" dirty="0" smtClean="0">
                <a:effectLst>
                  <a:outerShdw blurRad="38100" dist="38100" dir="2700000" algn="tl">
                    <a:srgbClr val="000000">
                      <a:alpha val="43137"/>
                    </a:srgbClr>
                  </a:outerShdw>
                </a:effectLst>
                <a:latin typeface="Palatino Linotype" pitchFamily="18" charset="0"/>
              </a:rPr>
              <a:t> которому в Таджикистане был восстановлен мир, спокойствие, примирение и единство.</a:t>
            </a:r>
            <a:endParaRPr lang="ru-RU" sz="1800" dirty="0">
              <a:effectLst>
                <a:outerShdw blurRad="38100" dist="38100" dir="2700000" algn="tl">
                  <a:srgbClr val="000000">
                    <a:alpha val="43137"/>
                  </a:srgbClr>
                </a:outerShdw>
              </a:effectLst>
              <a:latin typeface="Palatino Linotype" pitchFamily="18" charset="0"/>
            </a:endParaRPr>
          </a:p>
        </p:txBody>
      </p:sp>
      <p:pic>
        <p:nvPicPr>
          <p:cNvPr id="4" name="Picture 2" descr="C:\Users\DDOT\Desktop\1.png"/>
          <p:cNvPicPr>
            <a:picLocks noChangeAspect="1" noChangeArrowheads="1"/>
          </p:cNvPicPr>
          <p:nvPr/>
        </p:nvPicPr>
        <p:blipFill>
          <a:blip r:embed="rId2" cstate="print"/>
          <a:srcRect/>
          <a:stretch>
            <a:fillRect/>
          </a:stretch>
        </p:blipFill>
        <p:spPr bwMode="auto">
          <a:xfrm>
            <a:off x="993676" y="-17507"/>
            <a:ext cx="8143900" cy="1390650"/>
          </a:xfrm>
          <a:prstGeom prst="rect">
            <a:avLst/>
          </a:prstGeom>
          <a:noFill/>
        </p:spPr>
      </p:pic>
      <p:pic>
        <p:nvPicPr>
          <p:cNvPr id="5122" name="Picture 2" descr="F:\обложки истории\027_L.JPG"/>
          <p:cNvPicPr>
            <a:picLocks noChangeAspect="1" noChangeArrowheads="1"/>
          </p:cNvPicPr>
          <p:nvPr/>
        </p:nvPicPr>
        <p:blipFill>
          <a:blip r:embed="rId3" cstate="print"/>
          <a:srcRect/>
          <a:stretch>
            <a:fillRect/>
          </a:stretch>
        </p:blipFill>
        <p:spPr bwMode="auto">
          <a:xfrm>
            <a:off x="1214414" y="1500174"/>
            <a:ext cx="3546868" cy="50580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287584065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олнцестояние">
  <a:themeElements>
    <a:clrScheme name="Солнцестояние">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Солнцестояние">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Солнцестояние">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1829</TotalTime>
  <Words>1208</Words>
  <Application>Microsoft Office PowerPoint</Application>
  <PresentationFormat>Экран (4:3)</PresentationFormat>
  <Paragraphs>53</Paragraphs>
  <Slides>21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21</vt:i4>
      </vt:variant>
    </vt:vector>
  </HeadingPairs>
  <TitlesOfParts>
    <vt:vector size="22" baseType="lpstr">
      <vt:lpstr>Солнцестояние</vt:lpstr>
      <vt:lpstr>          Хуш омадед  ба Китобхонаи  ДДОТ  ба номи  С.Айнӣ  Lib.tgpu.tj Library/ </vt:lpstr>
      <vt:lpstr>Слайд 2</vt:lpstr>
      <vt:lpstr>Ахрор Мухторов Таърихи Ҳисор</vt:lpstr>
      <vt:lpstr>Раҳим Мусулмониёни Қубодиёнӣ. Тоҷикон, 2500 сол...</vt:lpstr>
      <vt:lpstr>Слайд 5</vt:lpstr>
      <vt:lpstr>От Согда до Судака</vt:lpstr>
      <vt:lpstr>Слайд 7</vt:lpstr>
      <vt:lpstr>Слайд 8</vt:lpstr>
      <vt:lpstr>Слайд 9</vt:lpstr>
      <vt:lpstr>Амнияти зеҳнива истиқлолияти давлатӣ</vt:lpstr>
      <vt:lpstr>С. Саидов ., И.Раҳимов</vt:lpstr>
      <vt:lpstr> 3.С.П.Сайнаков., Ф.А.Мирзоев., Т.А.Наҷмуддинов., ғ.Гадоев., Ф.Исматов </vt:lpstr>
      <vt:lpstr>Насимҷон Зарифов </vt:lpstr>
      <vt:lpstr>И.Б.Бўриев</vt:lpstr>
      <vt:lpstr>Буриев И. Б.</vt:lpstr>
      <vt:lpstr>Хоҷаева Гулҷаҳон </vt:lpstr>
      <vt:lpstr>Абдуназар ҳақназаров </vt:lpstr>
      <vt:lpstr>Муҳаммад Шакури Бухоро</vt:lpstr>
      <vt:lpstr>Рахим Масов</vt:lpstr>
      <vt:lpstr>Саидов Зафар Шералиевич</vt:lpstr>
      <vt:lpstr>Слайд 21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DDOT</dc:creator>
  <cp:lastModifiedBy>Takhmina</cp:lastModifiedBy>
  <cp:revision>99</cp:revision>
  <dcterms:created xsi:type="dcterms:W3CDTF">2015-11-24T08:54:36Z</dcterms:created>
  <dcterms:modified xsi:type="dcterms:W3CDTF">2017-09-05T09:10:47Z</dcterms:modified>
</cp:coreProperties>
</file>