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341" r:id="rId3"/>
    <p:sldId id="343" r:id="rId4"/>
    <p:sldId id="345" r:id="rId5"/>
    <p:sldId id="346" r:id="rId6"/>
    <p:sldId id="347" r:id="rId7"/>
    <p:sldId id="356" r:id="rId8"/>
    <p:sldId id="358" r:id="rId9"/>
    <p:sldId id="348" r:id="rId10"/>
    <p:sldId id="353" r:id="rId11"/>
    <p:sldId id="352" r:id="rId12"/>
    <p:sldId id="349" r:id="rId13"/>
    <p:sldId id="350" r:id="rId14"/>
    <p:sldId id="351" r:id="rId15"/>
    <p:sldId id="354" r:id="rId16"/>
    <p:sldId id="355" r:id="rId17"/>
    <p:sldId id="357" r:id="rId18"/>
    <p:sldId id="359" r:id="rId19"/>
    <p:sldId id="360" r:id="rId20"/>
    <p:sldId id="337" r:id="rId21"/>
    <p:sldId id="342" r:id="rId22"/>
    <p:sldId id="291" r:id="rId23"/>
    <p:sldId id="340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  <a:srgbClr val="BA0066"/>
    <a:srgbClr val="66008F"/>
    <a:srgbClr val="000082"/>
    <a:srgbClr val="3399FF"/>
    <a:srgbClr val="000000"/>
    <a:srgbClr val="E182FF"/>
    <a:srgbClr val="E1ECF1"/>
    <a:srgbClr val="EB8CFE"/>
    <a:srgbClr val="8F71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582" autoAdjust="0"/>
    <p:restoredTop sz="99386" autoAdjust="0"/>
  </p:normalViewPr>
  <p:slideViewPr>
    <p:cSldViewPr>
      <p:cViewPr varScale="1">
        <p:scale>
          <a:sx n="95" d="100"/>
          <a:sy n="95" d="100"/>
        </p:scale>
        <p:origin x="-9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0AF3-8F64-48ED-80C8-8E79650251B2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5641-BA18-4D22-8142-DA7572FEA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85641-BA18-4D22-8142-DA7572FEA7D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91%D1%80%D1%82%D0%B2%D1%8B%D0%B5_(%D0%BF%D0%BE%D0%B2%D0%B5%D1%81%D1%82%D1%8C)" TargetMode="External"/><Relationship Id="rId3" Type="http://schemas.openxmlformats.org/officeDocument/2006/relationships/hyperlink" Target="https://ru.wikipedia.org/wiki/%D0%94%D0%B6%D0%BE%D0%B9%D1%81,_%D0%94%D0%B6%D0%B5%D0%B9%D0%BC%D1%81" TargetMode="External"/><Relationship Id="rId7" Type="http://schemas.openxmlformats.org/officeDocument/2006/relationships/hyperlink" Target="https://ru.wikipedia.org/wiki/%D0%A3%D0%BB%D0%B8%D1%81%D1%81_(%D1%80%D0%BE%D0%BC%D0%B0%D0%BD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3%D0%B1%D0%BB%D0%B8%D0%BD" TargetMode="External"/><Relationship Id="rId5" Type="http://schemas.openxmlformats.org/officeDocument/2006/relationships/hyperlink" Target="https://ru.wikipedia.org/wiki/%D0%98%D0%BC%D0%BF%D1%80%D0%B5%D1%81%D1%81%D0%B8%D0%BE%D0%BD%D0%B8%D0%B7%D0%BC" TargetMode="External"/><Relationship Id="rId4" Type="http://schemas.openxmlformats.org/officeDocument/2006/relationships/hyperlink" Target="https://ru.wikipedia.org/wiki/1914_%D0%B3%D0%BE%D0%B4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E%D0%B1%D0%B5%D0%BB%D0%B5%D0%B2%D1%81%D0%BA%D0%B0%D1%8F_%D0%BF%D1%80%D0%B5%D0%BC%D0%B8%D1%8F_%D0%BF%D0%BE_%D0%BB%D0%B8%D1%82%D0%B5%D1%80%D0%B0%D1%82%D1%83%D1%80%D0%B5" TargetMode="External"/><Relationship Id="rId5" Type="http://schemas.openxmlformats.org/officeDocument/2006/relationships/hyperlink" Target="https://ru.wikipedia.org/wiki/1962" TargetMode="External"/><Relationship Id="rId4" Type="http://schemas.openxmlformats.org/officeDocument/2006/relationships/hyperlink" Target="https://ru.wikipedia.org/wiki/18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00282"/>
            <a:ext cx="7519982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Хуш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омадед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Китобхонаи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ДДОТ</a:t>
            </a:r>
            <a:br>
              <a:rPr lang="tg-Cyrl-TJ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 ба номи  С.Айнӣ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Lib.tgpu.tj</a:t>
            </a:r>
            <a:b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Library/ </a:t>
            </a:r>
            <a:endParaRPr lang="ru-RU" sz="67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7384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Необходимая грамматика в использовании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Справочник по самообучению и учебная книга для студентов-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элементарей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английского языка</a:t>
            </a:r>
          </a:p>
        </p:txBody>
      </p:sp>
      <p:pic>
        <p:nvPicPr>
          <p:cNvPr id="2050" name="Picture 2" descr="C:\Users\Takhmina\Desktop\Обложки английских книг\01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3683824" cy="522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635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Необходимая грамматика в использовании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dirty="0"/>
              <a:t>Справочник по самообучению и учебная книга для студентов-</a:t>
            </a:r>
            <a:r>
              <a:rPr lang="ru-RU" sz="1800" dirty="0" err="1"/>
              <a:t>элементарей</a:t>
            </a:r>
            <a:r>
              <a:rPr lang="ru-RU" sz="1800" dirty="0"/>
              <a:t> английского языка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00174"/>
            <a:ext cx="3543067" cy="51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1106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Тесты на английском языке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20072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для учителей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3118"/>
            <a:ext cx="3629943" cy="52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06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400 обязательных слов для </a:t>
            </a:r>
            <a:r>
              <a:rPr lang="ru-RU" sz="2000" b="1" dirty="0" err="1"/>
              <a:t>Toefl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Проверенные стратегии включения новых слов. Более 150 навыков и упражнений. Особый акцент на академическом и университетском словарях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8552"/>
            <a:ext cx="3492563" cy="515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06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92080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Идиомы словарь для </a:t>
            </a:r>
            <a:r>
              <a:rPr lang="ru-RU" sz="2000" b="1" dirty="0" smtClean="0"/>
              <a:t>учащих английского </a:t>
            </a:r>
            <a:r>
              <a:rPr lang="ru-RU" sz="2000" b="1" dirty="0"/>
              <a:t>языка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92080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3482"/>
            <a:ext cx="3484794" cy="521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06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Оксфордский словарь картинках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3691717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6236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08104" y="1412776"/>
            <a:ext cx="3497709" cy="7920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Визуальный мини словарь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508104" y="2276872"/>
            <a:ext cx="3497709" cy="4392488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словарь является сокращенной версией полного визуального словаря; в нем английская лексика представлена самым наглядным способом – в виде подписей к подробным и реалистичным иллюстрациям, поэтому слова не только просто понять, но и легко запомнить. Словарь разделён на 18 тематических разделов. Что способствует быстрому поиску слов. Словарь легко читается, удобен в применении; его можно использовать для перевода слов как с английского, так и с русского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8772"/>
            <a:ext cx="4052524" cy="51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236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Карманный оксфордский словарь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089410" cy="52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236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27889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27889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tg-Cyrl-TJ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Факултет</a:t>
            </a:r>
            <a:r>
              <a:rPr lang="ru-RU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  <a:p>
            <a:pPr marL="82296" indent="0" algn="ctr">
              <a:buNone/>
            </a:pPr>
            <a:r>
              <a:rPr lang="ru-RU" sz="8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англиси</a:t>
            </a:r>
            <a: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65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Lib.tgpu.tj</a:t>
            </a:r>
            <a:endParaRPr lang="ru-RU" sz="2800" b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Library/ </a:t>
            </a:r>
            <a:endParaRPr lang="ru-RU" dirty="0"/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47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43204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effectLst/>
              </a:rPr>
              <a:t>С.Н.Алиев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988840"/>
            <a:ext cx="3713616" cy="4752528"/>
          </a:xfrm>
          <a:solidFill>
            <a:srgbClr val="3399FF">
              <a:alpha val="10196"/>
            </a:srgbClr>
          </a:solidFill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  <a:tab pos="2085975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Васоити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курси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методикаи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хориљиро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мактаби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тањсилоти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бар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гирифтааст.Дар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он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заминаи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англисї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пањлўњои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мухталифи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методикаи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вазифањо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сохтор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принсипњо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воситањо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мундариљаи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амсоли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инњо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дарназардошти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комёбињои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муосири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методика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технологияи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баррасї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  <a:tab pos="2085975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Дастур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ёрии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донишљўёни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коллељу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донишгоњњои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омўзгорї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магистрњои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соњаи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маориф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омузгорони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муассисањои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тањсилоти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олї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миёнаи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тавсия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5" name="Picture 2" descr="E:\Факултети англиси\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3535043" cy="5184576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816424" cy="5040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</a:rPr>
              <a:t>Мирзоев </a:t>
            </a:r>
            <a:r>
              <a:rPr lang="ru-RU" sz="2000" b="1" dirty="0" err="1">
                <a:effectLst/>
              </a:rPr>
              <a:t>Ҳабибулло</a:t>
            </a:r>
            <a:r>
              <a:rPr lang="ru-RU" sz="2000" b="1" dirty="0">
                <a:effectLst/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060848"/>
            <a:ext cx="3785624" cy="4536504"/>
          </a:xfrm>
          <a:solidFill>
            <a:srgbClr val="3399FF">
              <a:alpha val="10196"/>
            </a:srgbClr>
          </a:solidFill>
        </p:spPr>
        <p:txBody>
          <a:bodyPr>
            <a:normAutofit fontScale="85000" lnSpcReduction="10000"/>
          </a:bodyPr>
          <a:lstStyle/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r>
              <a:rPr lang="ru-RU" sz="1600" dirty="0">
                <a:latin typeface="Times New Roman Tj"/>
                <a:ea typeface="Times New Roman"/>
                <a:cs typeface="Times New Roman"/>
              </a:rPr>
              <a:t> Монография посвящена анализу особенности актуализации  лексико-    семантической категории ---- английском и таджикском языках в историческом сравнительно- типологическом аспектах. В работе подробно разработана структурно- семантическая типология гиппологической терминологии в 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сопостовляемых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языках, установлены пути становления и развития терминологической системы гиппологической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терминоогии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в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сопостовляемых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языков, определены взаимоотношения видовых и родовых вариантов названий в системе гиппологической терминологии, а также освещены функционально- семантические микросистемы отдельных названий с определённым общим значением.                                                                                                             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2050" name="Picture 2" descr="E:\Факултети англиси\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307003" cy="4896544"/>
          </a:xfrm>
          <a:prstGeom prst="rect">
            <a:avLst/>
          </a:prstGeom>
          <a:noFill/>
          <a:ln w="50800">
            <a:gradFill>
              <a:gsLst>
                <a:gs pos="90000">
                  <a:srgbClr val="FF0000"/>
                </a:gs>
                <a:gs pos="0">
                  <a:srgbClr val="000082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6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880" y="1556792"/>
            <a:ext cx="3744416" cy="72008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000" b="1" dirty="0" err="1">
                <a:effectLst/>
              </a:rPr>
              <a:t>Гулрафтор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Музаффарова</a:t>
            </a:r>
            <a:r>
              <a:rPr lang="ru-RU" sz="2000" b="1" dirty="0">
                <a:effectLst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348880"/>
            <a:ext cx="3713616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438275" algn="l"/>
                <a:tab pos="20764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китоб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маҷмўи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мақолаҳои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солҳои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гуногун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таълифкардаи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муаллиф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роҷеъ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атрофи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англисӣ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буда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муҳаққиқон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пажўҳишгарону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донишҷўён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E:\Факултети англиси\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4638"/>
            <a:ext cx="3240360" cy="5034012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628800"/>
            <a:ext cx="3816424" cy="6480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000" b="1" dirty="0" err="1">
                <a:effectLst/>
              </a:rPr>
              <a:t>П.Ҷамшедов</a:t>
            </a:r>
            <a:r>
              <a:rPr lang="ru-RU" sz="2000" b="1" dirty="0">
                <a:effectLst/>
              </a:rPr>
              <a:t>.,  </a:t>
            </a:r>
            <a:r>
              <a:rPr lang="ru-RU" sz="2000" b="1" dirty="0" err="1">
                <a:effectLst/>
              </a:rPr>
              <a:t>С.Ҷоматов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564904"/>
            <a:ext cx="3785624" cy="6480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дарсӣ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синфи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10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54938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00" y="371703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556792"/>
            <a:ext cx="269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4098" name="Picture 2" descr="E:\Факултети англиси\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4550"/>
            <a:ext cx="3502243" cy="508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28736"/>
            <a:ext cx="8143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Раҳмат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диққататон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Дарҳои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Китобхонаи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ДДОТ ба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С. Айни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ҳамеша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Шумо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кушода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g-Cyrl-TJ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Қадами мубораки шуморо ба ин даргоҳ хайрамақдам мегӯем!!!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Lib.tgpu.tj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Library/</a:t>
            </a:r>
            <a:endParaRPr lang="ru-RU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1472208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«Властелин Колец» Возвращение Короля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сказка о чуде, как и великий роман, не является предметом озабоченности детей ... взрослый ум, во всяком случае, больше нуждается в фантазии, чем в детстве. .... В «Властелине колец» создается целый Средний Мир и успешно поддерживается тремя большими объемами. Они обязательно останутся жизнью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Токина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безусловно, обречены на провал нашего времени. В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время очень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гениальных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произведений в литературе.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одна из них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177951" cy="52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360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Джеймс Джойс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Дублинцы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Дублинцы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(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Dubliners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сборник из 15 рассказов молодого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Джойс, Джеймс"/>
              </a:rPr>
              <a:t>Джеймса Джойса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впервые опубликованный в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1914 год"/>
              </a:rPr>
              <a:t>1914 году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рассказах в 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Импрессионизм"/>
              </a:rPr>
              <a:t>импрессионистической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манере изображена жизнь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Дублин"/>
              </a:rPr>
              <a:t>дублинцев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средней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руки. Некоторые из персонажей впоследствии будут введены автором в роман «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Улисс (роман)"/>
              </a:rPr>
              <a:t>Улисс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82296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Наибольшей известностью из рассказов сборника пользуется заключительный, «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Мёртвые (повесть)"/>
              </a:rPr>
              <a:t>Мертвые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95" y="1412776"/>
            <a:ext cx="3273321" cy="52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641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20072" y="1495948"/>
            <a:ext cx="3641725" cy="720079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«Непобежденные»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20072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Уильям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Катберт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Фолкнер 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Английский язык"/>
              </a:rPr>
              <a:t>англ.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Cuthbert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Faulkner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1897"/>
              </a:rPr>
              <a:t>1897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1962"/>
              </a:rPr>
              <a:t>1962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американский писатель, прозаик, лауреат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Нобелевская премия по литературе"/>
              </a:rPr>
              <a:t>Нобелевской премии по литературе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(1949).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3346382" cy="52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221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06739" y="1445760"/>
            <a:ext cx="3641725" cy="674129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30 Лучших Американских историй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06739" y="2214196"/>
            <a:ext cx="3641725" cy="4464496"/>
          </a:xfrm>
          <a:solidFill>
            <a:srgbClr val="3399FF">
              <a:alpha val="10196"/>
            </a:srgbClr>
          </a:solidFill>
        </p:spPr>
        <p:txBody>
          <a:bodyPr>
            <a:normAutofit fontScale="850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«Иностранный язык: учимся у классиков» –это только оригинальные тексты лучших произведений мировой литературы. Эти книги эффективным и увлекательным пособием для изучающих иностранный язык на хорошем «продолжающем» и «продвинутом» уровне. Они помогут эффективно расширить словарный запас, подскажут, где правильно употреблять устойчивые выражения и грамматические конструкции, просто подарят радость чтения. В конце книги дана краткая информация о культуроведческих, страноведческих, исторических и географических реалиях описываемого периода, которая поможет лучше ориентироваться в тексте произведения.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00" y="1445760"/>
            <a:ext cx="3304400" cy="522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221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Генри Джеймс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Европейцы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69" y="1452968"/>
            <a:ext cx="3528351" cy="528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236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5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Анекдоты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Американском Английском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20072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3428073" cy="52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141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1412776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английская грамматика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64088" y="2276872"/>
            <a:ext cx="3641725" cy="432048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3561636" cy="51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5221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2221</TotalTime>
  <Words>575</Words>
  <Application>Microsoft Office PowerPoint</Application>
  <PresentationFormat>Экран (4:3)</PresentationFormat>
  <Paragraphs>50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    Хуш омадед  ба Китобхонаи  ДДОТ  ба номи  С.Айнӣ  Lib.tgpu.tj Library/ </vt:lpstr>
      <vt:lpstr>Слайд 2</vt:lpstr>
      <vt:lpstr>«Властелин Колец» Возвращение Короля</vt:lpstr>
      <vt:lpstr>Джеймс Джойс  Дублинцы</vt:lpstr>
      <vt:lpstr>«Непобежденные»</vt:lpstr>
      <vt:lpstr>30 Лучших Американских историй</vt:lpstr>
      <vt:lpstr>Генри Джеймс  Европейцы </vt:lpstr>
      <vt:lpstr>Анекдоты на Американском Английском</vt:lpstr>
      <vt:lpstr>Основная английская грамматика</vt:lpstr>
      <vt:lpstr>Необходимая грамматика в использовании</vt:lpstr>
      <vt:lpstr>Необходимая грамматика в использовании</vt:lpstr>
      <vt:lpstr>Тесты на английском языке</vt:lpstr>
      <vt:lpstr>400 обязательных слов для Toefl</vt:lpstr>
      <vt:lpstr>Идиомы словарь для учащих английского языка</vt:lpstr>
      <vt:lpstr>Оксфордский словарь картинках</vt:lpstr>
      <vt:lpstr>Визуальный мини словарь </vt:lpstr>
      <vt:lpstr>Карманный оксфордский словарь</vt:lpstr>
      <vt:lpstr>Слайд 18</vt:lpstr>
      <vt:lpstr>Слайд 19</vt:lpstr>
      <vt:lpstr>С.Н.Алиев</vt:lpstr>
      <vt:lpstr>Мирзоев Ҳабибулло </vt:lpstr>
      <vt:lpstr>Гулрафтор Музаффарова </vt:lpstr>
      <vt:lpstr>П.Ҷамшедов.,  С.Ҷоматов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DDOT</dc:creator>
  <cp:lastModifiedBy>Takhmina</cp:lastModifiedBy>
  <cp:revision>114</cp:revision>
  <dcterms:created xsi:type="dcterms:W3CDTF">2015-11-24T08:54:36Z</dcterms:created>
  <dcterms:modified xsi:type="dcterms:W3CDTF">2017-09-20T06:01:44Z</dcterms:modified>
</cp:coreProperties>
</file>